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Articula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Thin" panose="020B0604020202020204" charset="0"/>
      <p:regular r:id="rId15"/>
    </p:embeddedFont>
    <p:embeddedFont>
      <p:font typeface="Clear Sans Thin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Alvarez" userId="698b39c4-8e3c-41bd-b9bd-bf399f50c242" providerId="ADAL" clId="{181D7BF2-8A77-41D3-8466-C3D22F4542FB}"/>
    <pc:docChg chg="delSld modSld">
      <pc:chgData name="Nancy Alvarez" userId="698b39c4-8e3c-41bd-b9bd-bf399f50c242" providerId="ADAL" clId="{181D7BF2-8A77-41D3-8466-C3D22F4542FB}" dt="2022-07-13T21:31:51.361" v="68" actId="6549"/>
      <pc:docMkLst>
        <pc:docMk/>
      </pc:docMkLst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56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57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58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59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0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1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2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3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4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5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6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7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8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69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0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1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2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3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4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5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6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7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8"/>
        </pc:sldMkLst>
      </pc:sldChg>
      <pc:sldChg chg="del">
        <pc:chgData name="Nancy Alvarez" userId="698b39c4-8e3c-41bd-b9bd-bf399f50c242" providerId="ADAL" clId="{181D7BF2-8A77-41D3-8466-C3D22F4542FB}" dt="2022-07-13T21:30:33.972" v="0" actId="2696"/>
        <pc:sldMkLst>
          <pc:docMk/>
          <pc:sldMk cId="0" sldId="279"/>
        </pc:sldMkLst>
      </pc:sldChg>
      <pc:sldChg chg="modSp mod">
        <pc:chgData name="Nancy Alvarez" userId="698b39c4-8e3c-41bd-b9bd-bf399f50c242" providerId="ADAL" clId="{181D7BF2-8A77-41D3-8466-C3D22F4542FB}" dt="2022-07-13T21:30:57.625" v="2" actId="20577"/>
        <pc:sldMkLst>
          <pc:docMk/>
          <pc:sldMk cId="0" sldId="284"/>
        </pc:sldMkLst>
        <pc:spChg chg="mod">
          <ac:chgData name="Nancy Alvarez" userId="698b39c4-8e3c-41bd-b9bd-bf399f50c242" providerId="ADAL" clId="{181D7BF2-8A77-41D3-8466-C3D22F4542FB}" dt="2022-07-13T21:30:57.625" v="2" actId="20577"/>
          <ac:spMkLst>
            <pc:docMk/>
            <pc:sldMk cId="0" sldId="284"/>
            <ac:spMk id="10" creationId="{00000000-0000-0000-0000-000000000000}"/>
          </ac:spMkLst>
        </pc:spChg>
      </pc:sldChg>
      <pc:sldChg chg="modSp mod">
        <pc:chgData name="Nancy Alvarez" userId="698b39c4-8e3c-41bd-b9bd-bf399f50c242" providerId="ADAL" clId="{181D7BF2-8A77-41D3-8466-C3D22F4542FB}" dt="2022-07-13T21:31:51.361" v="68" actId="6549"/>
        <pc:sldMkLst>
          <pc:docMk/>
          <pc:sldMk cId="0" sldId="286"/>
        </pc:sldMkLst>
        <pc:spChg chg="mod">
          <ac:chgData name="Nancy Alvarez" userId="698b39c4-8e3c-41bd-b9bd-bf399f50c242" providerId="ADAL" clId="{181D7BF2-8A77-41D3-8466-C3D22F4542FB}" dt="2022-07-13T21:31:51.361" v="68" actId="6549"/>
          <ac:spMkLst>
            <pc:docMk/>
            <pc:sldMk cId="0" sldId="286"/>
            <ac:spMk id="15" creationId="{00000000-0000-0000-0000-000000000000}"/>
          </ac:spMkLst>
        </pc:spChg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87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88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89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0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1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2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3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4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5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6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7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8"/>
        </pc:sldMkLst>
      </pc:sldChg>
      <pc:sldChg chg="del">
        <pc:chgData name="Nancy Alvarez" userId="698b39c4-8e3c-41bd-b9bd-bf399f50c242" providerId="ADAL" clId="{181D7BF2-8A77-41D3-8466-C3D22F4542FB}" dt="2022-07-13T21:31:35.634" v="40" actId="2696"/>
        <pc:sldMkLst>
          <pc:docMk/>
          <pc:sldMk cId="0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instagram.com/ghadvisor360/" TargetMode="External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21" Type="http://schemas.openxmlformats.org/officeDocument/2006/relationships/image" Target="../media/image37.svg"/><Relationship Id="rId7" Type="http://schemas.openxmlformats.org/officeDocument/2006/relationships/image" Target="../media/image27.svg"/><Relationship Id="rId12" Type="http://schemas.openxmlformats.org/officeDocument/2006/relationships/image" Target="../media/image31.svg"/><Relationship Id="rId17" Type="http://schemas.openxmlformats.org/officeDocument/2006/relationships/image" Target="../media/image34.png"/><Relationship Id="rId2" Type="http://schemas.openxmlformats.org/officeDocument/2006/relationships/image" Target="../media/image23.jpeg"/><Relationship Id="rId16" Type="http://schemas.openxmlformats.org/officeDocument/2006/relationships/hyperlink" Target="https://t.me/ghadvisor360" TargetMode="Externa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39.sv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38.png"/><Relationship Id="rId10" Type="http://schemas.openxmlformats.org/officeDocument/2006/relationships/hyperlink" Target="https://www.facebook.com/ghadvisor360" TargetMode="External"/><Relationship Id="rId19" Type="http://schemas.openxmlformats.org/officeDocument/2006/relationships/hyperlink" Target="https://wa.me/message/FIVX5U43X7M4H1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Relationship Id="rId22" Type="http://schemas.openxmlformats.org/officeDocument/2006/relationships/hyperlink" Target="https://www.linkedin.com/company/gh-advisor-360%C2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6472" y="3797821"/>
            <a:ext cx="7642527" cy="3497231"/>
            <a:chOff x="0" y="0"/>
            <a:chExt cx="2585250" cy="11830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85250" cy="1183014"/>
            </a:xfrm>
            <a:custGeom>
              <a:avLst/>
              <a:gdLst/>
              <a:ahLst/>
              <a:cxnLst/>
              <a:rect l="l" t="t" r="r" b="b"/>
              <a:pathLst>
                <a:path w="2585250" h="1183014">
                  <a:moveTo>
                    <a:pt x="0" y="0"/>
                  </a:moveTo>
                  <a:lnTo>
                    <a:pt x="2585250" y="0"/>
                  </a:lnTo>
                  <a:lnTo>
                    <a:pt x="2585250" y="1183014"/>
                  </a:lnTo>
                  <a:lnTo>
                    <a:pt x="0" y="1183014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412" y="423959"/>
            <a:ext cx="2418966" cy="120948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2115969" y="962862"/>
            <a:ext cx="1287988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72706"/>
          <a:stretch>
            <a:fillRect/>
          </a:stretch>
        </p:blipFill>
        <p:spPr>
          <a:xfrm>
            <a:off x="2926421" y="271540"/>
            <a:ext cx="1741315" cy="15143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695" y="3702571"/>
            <a:ext cx="7250081" cy="529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5"/>
              </a:lnSpc>
            </a:pPr>
            <a:r>
              <a:rPr lang="en-US" sz="6396">
                <a:solidFill>
                  <a:srgbClr val="FFFFFF"/>
                </a:solidFill>
                <a:latin typeface="Arimo Bold"/>
              </a:rPr>
              <a:t>Alliance for Secure Commerce</a:t>
            </a:r>
          </a:p>
          <a:p>
            <a:pPr>
              <a:lnSpc>
                <a:spcPts val="8315"/>
              </a:lnSpc>
            </a:pPr>
            <a:r>
              <a:rPr lang="en-US" sz="6396">
                <a:solidFill>
                  <a:srgbClr val="FFFFFF"/>
                </a:solidFill>
                <a:latin typeface="Arimo Bold"/>
              </a:rPr>
              <a:t>BASC</a:t>
            </a:r>
          </a:p>
          <a:p>
            <a:pPr>
              <a:lnSpc>
                <a:spcPts val="8315"/>
              </a:lnSpc>
            </a:pPr>
            <a:endParaRPr lang="en-US" sz="6396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8315"/>
              </a:lnSpc>
            </a:pPr>
            <a:endParaRPr lang="en-US" sz="6396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82590" y="4704039"/>
            <a:ext cx="8001780" cy="259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58"/>
              </a:lnSpc>
            </a:pPr>
            <a:r>
              <a:rPr lang="en-US" sz="7327">
                <a:solidFill>
                  <a:srgbClr val="FFFFFF"/>
                </a:solidFill>
                <a:latin typeface="Arimo Bold"/>
              </a:rPr>
              <a:t>CERTIFICACIÓN </a:t>
            </a:r>
          </a:p>
          <a:p>
            <a:pPr algn="ctr">
              <a:lnSpc>
                <a:spcPts val="10258"/>
              </a:lnSpc>
              <a:spcBef>
                <a:spcPct val="0"/>
              </a:spcBef>
            </a:pPr>
            <a:endParaRPr lang="en-US" sz="7327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59696"/>
            <a:ext cx="6524165" cy="315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1616"/>
                </a:solidFill>
                <a:latin typeface="Arimo Bold"/>
              </a:rPr>
              <a:t> Beneficios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FF1616"/>
              </a:solidFill>
              <a:latin typeface="Arimo Bold"/>
            </a:endParaRP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FF1616"/>
              </a:solidFill>
              <a:latin typeface="Arimo Bold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3999">
              <a:solidFill>
                <a:srgbClr val="FF1616"/>
              </a:solidFill>
              <a:latin typeface="Arimo Bold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3326212">
            <a:off x="734931" y="-1102241"/>
            <a:ext cx="2583249" cy="2237093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2164715">
            <a:off x="-1634622" y="-1015136"/>
            <a:ext cx="4014591" cy="3476636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58130" y="1539093"/>
            <a:ext cx="7817810" cy="77192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143344"/>
            <a:ext cx="8520081" cy="131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9"/>
              </a:lnSpc>
              <a:spcBef>
                <a:spcPct val="0"/>
              </a:spcBef>
            </a:pPr>
            <a:r>
              <a:rPr lang="en-US" sz="2485">
                <a:solidFill>
                  <a:srgbClr val="000000"/>
                </a:solidFill>
                <a:latin typeface="Clear Sans Thin"/>
              </a:rPr>
              <a:t>Programa de inversión como miembro para diversas organizaciones que forman parte de la cadena de suministros, dentro de sus recompensas destacan: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900273"/>
            <a:ext cx="8520081" cy="464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Ventaja competitiva al pertenecer a un grupo selecto de empresas que implementan buenas prácticas en torno a la seguridad de sus procesos. </a:t>
            </a:r>
          </a:p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Diferenciación al implementar la Norma y Estándares Internacionales de Seguridad BASC. </a:t>
            </a:r>
          </a:p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Disponibilidad de equipos de auditores internacionales competentes, para la implementación y revisión del sistema BASC.</a:t>
            </a:r>
          </a:p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Cursos de formación especializados en temas relacionados a la seguridad del comercio internacional.</a:t>
            </a:r>
          </a:p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Mayor confianza por parte de las autoridades.</a:t>
            </a:r>
          </a:p>
          <a:p>
            <a:pPr marL="471777" lvl="1" indent="-235888" algn="just">
              <a:lnSpc>
                <a:spcPts val="3059"/>
              </a:lnSpc>
              <a:buFont typeface="Arial"/>
              <a:buChar char="•"/>
            </a:pPr>
            <a:r>
              <a:rPr lang="en-US" sz="2185">
                <a:solidFill>
                  <a:srgbClr val="000000"/>
                </a:solidFill>
                <a:latin typeface="Clear Sans Thin"/>
              </a:rPr>
              <a:t>Facilitación de contactos en diferentes países a través de los capítulos BASC.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30163" y="9647140"/>
            <a:ext cx="6745777" cy="24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  <a:spcBef>
                <a:spcPct val="0"/>
              </a:spcBef>
            </a:pPr>
            <a:r>
              <a:rPr lang="en-US" sz="1385">
                <a:solidFill>
                  <a:srgbClr val="FF1616"/>
                </a:solidFill>
                <a:latin typeface="Clear Sans Thin Bold"/>
              </a:rPr>
              <a:t>Fuente: https://www.wbasco.org/sites/default/files/documentos/Folleto-BASC.pdf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7739" y="2306365"/>
            <a:ext cx="10212523" cy="64988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05052" y="942975"/>
            <a:ext cx="10077896" cy="6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616"/>
                </a:solidFill>
                <a:latin typeface="Arimo Bold"/>
              </a:rPr>
              <a:t>Organizaciones Consideradas para BASC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6573714">
            <a:off x="15046663" y="-1916144"/>
            <a:ext cx="4425274" cy="3832288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15880763" y="-1015237"/>
            <a:ext cx="4856380" cy="4205625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0800000">
            <a:off x="0" y="8282914"/>
            <a:ext cx="2252623" cy="1950772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5309071">
            <a:off x="-802201" y="8154169"/>
            <a:ext cx="3661803" cy="3171121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430163" y="9647140"/>
            <a:ext cx="6745777" cy="49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385">
                <a:solidFill>
                  <a:srgbClr val="FF1616"/>
                </a:solidFill>
                <a:latin typeface="Clear Sans Thin Bold"/>
              </a:rPr>
              <a:t>Fuente: | Business Alliance (wbasco.org)</a:t>
            </a:r>
          </a:p>
          <a:p>
            <a:pPr algn="ctr">
              <a:lnSpc>
                <a:spcPts val="1939"/>
              </a:lnSpc>
              <a:spcBef>
                <a:spcPct val="0"/>
              </a:spcBef>
            </a:pPr>
            <a:endParaRPr lang="en-US" sz="1385">
              <a:solidFill>
                <a:srgbClr val="FF1616"/>
              </a:solidFill>
              <a:latin typeface="Clear Sans Thin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80436" y="2458187"/>
            <a:ext cx="10857873" cy="73660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9417197" y="68833"/>
            <a:ext cx="451011" cy="19961915"/>
            <a:chOff x="0" y="0"/>
            <a:chExt cx="2354580" cy="104214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3310" cy="104214675"/>
            </a:xfrm>
            <a:custGeom>
              <a:avLst/>
              <a:gdLst/>
              <a:ahLst/>
              <a:cxnLst/>
              <a:rect l="l" t="t" r="r" b="b"/>
              <a:pathLst>
                <a:path w="2353310" h="104214675">
                  <a:moveTo>
                    <a:pt x="784860" y="104147367"/>
                  </a:moveTo>
                  <a:cubicBezTo>
                    <a:pt x="905510" y="104188009"/>
                    <a:pt x="1042670" y="104214675"/>
                    <a:pt x="1177290" y="104214675"/>
                  </a:cubicBezTo>
                  <a:cubicBezTo>
                    <a:pt x="1311910" y="104214675"/>
                    <a:pt x="1441450" y="104191817"/>
                    <a:pt x="1560830" y="104151175"/>
                  </a:cubicBezTo>
                  <a:cubicBezTo>
                    <a:pt x="1563370" y="104149909"/>
                    <a:pt x="1565910" y="104149909"/>
                    <a:pt x="1568450" y="104148644"/>
                  </a:cubicBezTo>
                  <a:cubicBezTo>
                    <a:pt x="2016760" y="103986081"/>
                    <a:pt x="2346960" y="103556817"/>
                    <a:pt x="2353310" y="10274334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664109"/>
                  </a:lnTo>
                  <a:cubicBezTo>
                    <a:pt x="6350" y="103559359"/>
                    <a:pt x="331470" y="103988617"/>
                    <a:pt x="784860" y="104147367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3326212">
            <a:off x="734931" y="-1102241"/>
            <a:ext cx="2583249" cy="2237093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2164715">
            <a:off x="-1634622" y="-1015136"/>
            <a:ext cx="4014591" cy="3476636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105052" y="942975"/>
            <a:ext cx="10077896" cy="6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616"/>
                </a:solidFill>
                <a:latin typeface="Arimo Bold"/>
              </a:rPr>
              <a:t>Organizaciones Consideradas para BASC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6059" y="9329046"/>
            <a:ext cx="6745777" cy="49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"/>
              </a:lnSpc>
            </a:pPr>
            <a:r>
              <a:rPr lang="en-US" sz="1385">
                <a:solidFill>
                  <a:srgbClr val="FF1616"/>
                </a:solidFill>
                <a:latin typeface="Clear Sans Thin Bold"/>
              </a:rPr>
              <a:t>Fuente: | Business Alliance (wbasco.org)</a:t>
            </a:r>
          </a:p>
          <a:p>
            <a:pPr algn="ctr">
              <a:lnSpc>
                <a:spcPts val="1939"/>
              </a:lnSpc>
              <a:spcBef>
                <a:spcPct val="0"/>
              </a:spcBef>
            </a:pPr>
            <a:endParaRPr lang="en-US" sz="1385">
              <a:solidFill>
                <a:srgbClr val="FF1616"/>
              </a:solidFill>
              <a:latin typeface="Clear Sans Thin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8999"/>
          </a:blip>
          <a:srcRect b="3668"/>
          <a:stretch>
            <a:fillRect/>
          </a:stretch>
        </p:blipFill>
        <p:spPr>
          <a:xfrm>
            <a:off x="5767647" y="1581303"/>
            <a:ext cx="7239117" cy="6256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913" y="8330003"/>
            <a:ext cx="2650749" cy="787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10129" y="8329490"/>
            <a:ext cx="3901874" cy="7883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71381" y="8319266"/>
            <a:ext cx="2788390" cy="798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85508" y="8319266"/>
            <a:ext cx="3586898" cy="791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32044" y="9344025"/>
            <a:ext cx="3401616" cy="790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44000" y="9297326"/>
            <a:ext cx="908884" cy="836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571039" y="458652"/>
            <a:ext cx="1688261" cy="844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88867" y="1810471"/>
            <a:ext cx="9790090" cy="619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0"/>
              </a:lnSpc>
            </a:pP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Trade Facilitation Agreement- World Trade Organization WTO</a:t>
            </a:r>
          </a:p>
          <a:p>
            <a:pPr algn="just">
              <a:lnSpc>
                <a:spcPts val="4050"/>
              </a:lnSpc>
            </a:pP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Framework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ofStandards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– World Customs Organization WCO </a:t>
            </a:r>
          </a:p>
          <a:p>
            <a:pPr algn="just">
              <a:lnSpc>
                <a:spcPts val="4050"/>
              </a:lnSpc>
            </a:pP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International Ship and Port Facility Security ISPS/PBIP</a:t>
            </a:r>
          </a:p>
          <a:p>
            <a:pPr algn="just">
              <a:lnSpc>
                <a:spcPts val="4050"/>
              </a:lnSpc>
            </a:pP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Customs Trade Partnership Against Terrorism CTPAT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Seguridad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los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sistemas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Información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27001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Auditorias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Internas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Sistema de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Gestión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19011</a:t>
            </a:r>
          </a:p>
          <a:p>
            <a:pPr algn="just">
              <a:lnSpc>
                <a:spcPts val="4050"/>
              </a:lnSpc>
            </a:pP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Foreign Corrupt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Prctices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Act USFCPA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Sellos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Contenedores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17712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Gestión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Antisoborno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37001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Gestión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la Calidad 9001</a:t>
            </a:r>
          </a:p>
          <a:p>
            <a:pPr algn="just">
              <a:lnSpc>
                <a:spcPts val="4050"/>
              </a:lnSpc>
            </a:pP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Gestión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de </a:t>
            </a:r>
            <a:r>
              <a:rPr lang="en-US" sz="2485" dirty="0" err="1">
                <a:solidFill>
                  <a:srgbClr val="000000"/>
                </a:solidFill>
                <a:latin typeface="Clear Sans Thin Bold"/>
              </a:rPr>
              <a:t>Riesgos</a:t>
            </a:r>
            <a:r>
              <a:rPr lang="en-US" sz="2485" dirty="0">
                <a:solidFill>
                  <a:srgbClr val="000000"/>
                </a:solidFill>
                <a:latin typeface="Clear Sans Thin Bold"/>
              </a:rPr>
              <a:t> 31001</a:t>
            </a:r>
          </a:p>
          <a:p>
            <a:pPr algn="just">
              <a:lnSpc>
                <a:spcPts val="3479"/>
              </a:lnSpc>
            </a:pPr>
            <a:endParaRPr lang="en-US" sz="2485" dirty="0">
              <a:solidFill>
                <a:srgbClr val="000000"/>
              </a:solidFill>
              <a:latin typeface="Clear Sans Thin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1915246"/>
            <a:ext cx="363579" cy="38729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72928" y="508919"/>
            <a:ext cx="4628555" cy="140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1616"/>
                </a:solidFill>
                <a:latin typeface="Arimo Bold"/>
              </a:rPr>
              <a:t>Enfoques de BASC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FF1616"/>
              </a:solidFill>
              <a:latin typeface="Arimo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2423248"/>
            <a:ext cx="363579" cy="3872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2890916"/>
            <a:ext cx="363579" cy="3872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3398918"/>
            <a:ext cx="363579" cy="3872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3980733"/>
            <a:ext cx="363579" cy="3872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4488736"/>
            <a:ext cx="363579" cy="3872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4956404"/>
            <a:ext cx="363579" cy="387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5464406"/>
            <a:ext cx="363579" cy="3872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6069374"/>
            <a:ext cx="363579" cy="38729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6537042"/>
            <a:ext cx="363579" cy="3872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387" y="7045044"/>
            <a:ext cx="363579" cy="387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550137" y="8799466"/>
            <a:ext cx="2583249" cy="223709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5490928">
            <a:off x="15683289" y="7687373"/>
            <a:ext cx="3661803" cy="3171121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444252" y="7096611"/>
            <a:ext cx="3709754" cy="3190389"/>
            <a:chOff x="0" y="0"/>
            <a:chExt cx="6350000" cy="5461000"/>
          </a:xfrm>
        </p:grpSpPr>
        <p:sp>
          <p:nvSpPr>
            <p:cNvPr id="7" name="Freeform 7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14953" r="-1495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0800000">
            <a:off x="1753325" y="7096611"/>
            <a:ext cx="3709754" cy="3190389"/>
            <a:chOff x="0" y="0"/>
            <a:chExt cx="6350000" cy="5461000"/>
          </a:xfrm>
        </p:grpSpPr>
        <p:sp>
          <p:nvSpPr>
            <p:cNvPr id="9" name="Freeform 9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3"/>
              <a:stretch>
                <a:fillRect l="-15984" r="-15984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862457" y="7096611"/>
            <a:ext cx="3709754" cy="3190389"/>
            <a:chOff x="0" y="0"/>
            <a:chExt cx="6350000" cy="5461000"/>
          </a:xfrm>
        </p:grpSpPr>
        <p:sp>
          <p:nvSpPr>
            <p:cNvPr id="11" name="Freeform 11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4"/>
              <a:stretch>
                <a:fillRect l="-14953" r="-14953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53325" y="3460800"/>
            <a:ext cx="3709754" cy="3190389"/>
            <a:chOff x="0" y="0"/>
            <a:chExt cx="6350000" cy="5461000"/>
          </a:xfrm>
        </p:grpSpPr>
        <p:sp>
          <p:nvSpPr>
            <p:cNvPr id="13" name="Freeform 1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5"/>
              <a:stretch>
                <a:fillRect l="-14953" r="-14953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-10800000">
            <a:off x="-444252" y="3548306"/>
            <a:ext cx="3709754" cy="3190389"/>
            <a:chOff x="0" y="0"/>
            <a:chExt cx="6350000" cy="5461000"/>
          </a:xfrm>
        </p:grpSpPr>
        <p:sp>
          <p:nvSpPr>
            <p:cNvPr id="15" name="Freeform 1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6"/>
              <a:stretch>
                <a:fillRect l="-7672" r="-7672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444252" y="0"/>
            <a:ext cx="3709754" cy="3190389"/>
            <a:chOff x="0" y="0"/>
            <a:chExt cx="6350000" cy="5461000"/>
          </a:xfrm>
        </p:grpSpPr>
        <p:sp>
          <p:nvSpPr>
            <p:cNvPr id="17" name="Freeform 17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7"/>
              <a:stretch>
                <a:fillRect l="-7736" r="-7736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2681054" y="3548306"/>
            <a:ext cx="3709754" cy="3190389"/>
            <a:chOff x="0" y="0"/>
            <a:chExt cx="6350000" cy="5461000"/>
          </a:xfrm>
        </p:grpSpPr>
        <p:sp>
          <p:nvSpPr>
            <p:cNvPr id="19" name="Freeform 19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8"/>
              <a:stretch>
                <a:fillRect l="-14933" r="-14933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10800000">
            <a:off x="-2681054" y="7096611"/>
            <a:ext cx="3709754" cy="3190389"/>
            <a:chOff x="0" y="0"/>
            <a:chExt cx="6350000" cy="5461000"/>
          </a:xfrm>
        </p:grpSpPr>
        <p:sp>
          <p:nvSpPr>
            <p:cNvPr id="21" name="Freeform 21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9"/>
              <a:stretch>
                <a:fillRect l="-14953" r="-14953"/>
              </a:stretch>
            </a:blip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 rot="-10800000">
            <a:off x="-2681054" y="0"/>
            <a:ext cx="3709754" cy="3190389"/>
            <a:chOff x="0" y="0"/>
            <a:chExt cx="6350000" cy="5461000"/>
          </a:xfrm>
        </p:grpSpPr>
        <p:sp>
          <p:nvSpPr>
            <p:cNvPr id="23" name="Freeform 2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9"/>
              <a:stretch>
                <a:fillRect l="-14953" r="-14953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753325" y="3460800"/>
            <a:ext cx="3709754" cy="3190389"/>
            <a:chOff x="0" y="0"/>
            <a:chExt cx="6350000" cy="5461000"/>
          </a:xfrm>
        </p:grpSpPr>
        <p:sp>
          <p:nvSpPr>
            <p:cNvPr id="25" name="Freeform 2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0770B3">
                <a:alpha val="4392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-444252" y="7096611"/>
            <a:ext cx="3709754" cy="3190389"/>
            <a:chOff x="0" y="0"/>
            <a:chExt cx="6350000" cy="5461000"/>
          </a:xfrm>
        </p:grpSpPr>
        <p:sp>
          <p:nvSpPr>
            <p:cNvPr id="27" name="Freeform 27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0770B3">
                <a:alpha val="4392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3862457" y="7096611"/>
            <a:ext cx="3709754" cy="3190389"/>
            <a:chOff x="0" y="0"/>
            <a:chExt cx="6350000" cy="5461000"/>
          </a:xfrm>
        </p:grpSpPr>
        <p:sp>
          <p:nvSpPr>
            <p:cNvPr id="29" name="Freeform 29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0770B3">
                <a:alpha val="43922"/>
              </a:srgbClr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-2681054" y="3548306"/>
            <a:ext cx="3709754" cy="3190389"/>
            <a:chOff x="0" y="0"/>
            <a:chExt cx="6350000" cy="5461000"/>
          </a:xfrm>
        </p:grpSpPr>
        <p:sp>
          <p:nvSpPr>
            <p:cNvPr id="31" name="Freeform 31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0770B3">
                <a:alpha val="43922"/>
              </a:srgbClr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 rot="-10800000">
            <a:off x="1753325" y="7096611"/>
            <a:ext cx="3709754" cy="3190389"/>
            <a:chOff x="0" y="0"/>
            <a:chExt cx="6350000" cy="5461000"/>
          </a:xfrm>
        </p:grpSpPr>
        <p:sp>
          <p:nvSpPr>
            <p:cNvPr id="33" name="Freeform 3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FF1616">
                <a:alpha val="43922"/>
              </a:srgbClr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 rot="-10800000">
            <a:off x="-444252" y="3460800"/>
            <a:ext cx="3709754" cy="3190389"/>
            <a:chOff x="0" y="0"/>
            <a:chExt cx="6350000" cy="5461000"/>
          </a:xfrm>
        </p:grpSpPr>
        <p:sp>
          <p:nvSpPr>
            <p:cNvPr id="35" name="Freeform 3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FF1616">
                <a:alpha val="43922"/>
              </a:srgbClr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 rot="-10800000">
            <a:off x="-2299129" y="-566494"/>
            <a:ext cx="3709754" cy="3190389"/>
            <a:chOff x="0" y="0"/>
            <a:chExt cx="6350000" cy="5461000"/>
          </a:xfrm>
        </p:grpSpPr>
        <p:sp>
          <p:nvSpPr>
            <p:cNvPr id="37" name="Freeform 37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FF1616">
                <a:alpha val="43922"/>
              </a:srgbClr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-444252" y="0"/>
            <a:ext cx="3709754" cy="3190389"/>
            <a:chOff x="0" y="0"/>
            <a:chExt cx="6350000" cy="5461000"/>
          </a:xfrm>
        </p:grpSpPr>
        <p:sp>
          <p:nvSpPr>
            <p:cNvPr id="39" name="Freeform 39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solidFill>
              <a:srgbClr val="0770B3">
                <a:alpha val="43922"/>
              </a:srgbClr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 rot="-10800000">
            <a:off x="15880763" y="-1015237"/>
            <a:ext cx="4856380" cy="4205625"/>
            <a:chOff x="0" y="0"/>
            <a:chExt cx="6350000" cy="54991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288D1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 rot="6573714">
            <a:off x="15046663" y="-1916144"/>
            <a:ext cx="4425274" cy="3832288"/>
            <a:chOff x="0" y="0"/>
            <a:chExt cx="6350000" cy="54991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9144000" y="2070160"/>
            <a:ext cx="6524165" cy="458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1616"/>
                </a:solidFill>
                <a:latin typeface="Arimo Bold"/>
              </a:rPr>
              <a:t>Industrias que buscan Proveedores Certificados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FF1616"/>
              </a:solidFill>
              <a:latin typeface="Arimo Bold"/>
            </a:endParaRP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FF1616"/>
              </a:solidFill>
              <a:latin typeface="Arimo Bold"/>
            </a:endParaRP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FF1616"/>
              </a:solidFill>
              <a:latin typeface="Arimo Bold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3999">
              <a:solidFill>
                <a:srgbClr val="FF1616"/>
              </a:solidFill>
              <a:latin typeface="Arimo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144000" y="4796990"/>
            <a:ext cx="7697761" cy="447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Aeroespacial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Automotriz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Agencias Aduanales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Freight Forwarders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Custom Brokers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Retail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Paquetería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000000"/>
                </a:solidFill>
                <a:latin typeface="Clear Sans Thin"/>
              </a:rPr>
              <a:t>Energética</a:t>
            </a:r>
          </a:p>
          <a:p>
            <a:pPr>
              <a:lnSpc>
                <a:spcPts val="3213"/>
              </a:lnSpc>
            </a:pPr>
            <a:endParaRPr lang="en-US" sz="2295">
              <a:solidFill>
                <a:srgbClr val="000000"/>
              </a:solidFill>
              <a:latin typeface="Clear Sans Thin"/>
            </a:endParaRPr>
          </a:p>
          <a:p>
            <a:pPr algn="just">
              <a:lnSpc>
                <a:spcPts val="3213"/>
              </a:lnSpc>
            </a:pPr>
            <a:endParaRPr lang="en-US" sz="2295">
              <a:solidFill>
                <a:srgbClr val="000000"/>
              </a:solidFill>
              <a:latin typeface="Clear Sans Thin"/>
            </a:endParaRPr>
          </a:p>
          <a:p>
            <a:pPr algn="just">
              <a:lnSpc>
                <a:spcPts val="3213"/>
              </a:lnSpc>
              <a:spcBef>
                <a:spcPct val="0"/>
              </a:spcBef>
            </a:pPr>
            <a:endParaRPr lang="en-US" sz="2295">
              <a:solidFill>
                <a:srgbClr val="000000"/>
              </a:solidFill>
              <a:latin typeface="Clear Sans Th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38" b="783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69377"/>
            <a:ext cx="9372600" cy="8088923"/>
            <a:chOff x="0" y="0"/>
            <a:chExt cx="2314602" cy="1997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4603" cy="1997593"/>
            </a:xfrm>
            <a:custGeom>
              <a:avLst/>
              <a:gdLst/>
              <a:ahLst/>
              <a:cxnLst/>
              <a:rect l="l" t="t" r="r" b="b"/>
              <a:pathLst>
                <a:path w="2314603" h="1997593">
                  <a:moveTo>
                    <a:pt x="0" y="0"/>
                  </a:moveTo>
                  <a:lnTo>
                    <a:pt x="2314603" y="0"/>
                  </a:lnTo>
                  <a:lnTo>
                    <a:pt x="2314603" y="1997593"/>
                  </a:lnTo>
                  <a:lnTo>
                    <a:pt x="0" y="19975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12358" y="4826244"/>
            <a:ext cx="3347385" cy="16736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52488" y="4508988"/>
            <a:ext cx="634512" cy="6345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52488" y="5314196"/>
            <a:ext cx="634512" cy="634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52488" y="6142138"/>
            <a:ext cx="658669" cy="658669"/>
          </a:xfrm>
          <a:prstGeom prst="rect">
            <a:avLst/>
          </a:prstGeom>
        </p:spPr>
      </p:pic>
      <p:pic>
        <p:nvPicPr>
          <p:cNvPr id="9" name="Picture 9">
            <a:hlinkClick r:id="rId10" tooltip="https://www.facebook.com/ghadvisor36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07001" y="7707454"/>
            <a:ext cx="762837" cy="762837"/>
          </a:xfrm>
          <a:prstGeom prst="rect">
            <a:avLst/>
          </a:prstGeom>
        </p:spPr>
      </p:pic>
      <p:pic>
        <p:nvPicPr>
          <p:cNvPr id="10" name="Picture 10">
            <a:hlinkClick r:id="rId13" tooltip="https://www.instagram.com/ghadvisor360/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44902" y="7742498"/>
            <a:ext cx="762837" cy="762837"/>
          </a:xfrm>
          <a:prstGeom prst="rect">
            <a:avLst/>
          </a:prstGeom>
        </p:spPr>
      </p:pic>
      <p:pic>
        <p:nvPicPr>
          <p:cNvPr id="11" name="Picture 11">
            <a:hlinkClick r:id="rId16" tooltip="https://t.me/ghadvisor360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664689" y="7707454"/>
            <a:ext cx="801931" cy="762837"/>
          </a:xfrm>
          <a:prstGeom prst="rect">
            <a:avLst/>
          </a:prstGeom>
        </p:spPr>
      </p:pic>
      <p:pic>
        <p:nvPicPr>
          <p:cNvPr id="12" name="Picture 12">
            <a:hlinkClick r:id="rId19" tooltip="https://wa.me/message/FIVX5U43X7M4H1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212086" y="7294639"/>
            <a:ext cx="1652335" cy="1658554"/>
          </a:xfrm>
          <a:prstGeom prst="rect">
            <a:avLst/>
          </a:prstGeom>
        </p:spPr>
      </p:pic>
      <p:pic>
        <p:nvPicPr>
          <p:cNvPr id="13" name="Picture 13">
            <a:hlinkClick r:id="rId22" tooltip="https://www.linkedin.com/company/gh-advisor-360%C2%B0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688870" y="7676647"/>
            <a:ext cx="871157" cy="8286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851855" y="4594713"/>
            <a:ext cx="5996849" cy="805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</a:pPr>
            <a:r>
              <a:rPr lang="en-US" sz="2295">
                <a:solidFill>
                  <a:srgbClr val="000000"/>
                </a:solidFill>
                <a:latin typeface="Articulat"/>
              </a:rPr>
              <a:t> +52 5573223551  </a:t>
            </a:r>
          </a:p>
          <a:p>
            <a:pPr algn="just">
              <a:lnSpc>
                <a:spcPts val="3213"/>
              </a:lnSpc>
              <a:spcBef>
                <a:spcPct val="0"/>
              </a:spcBef>
            </a:pPr>
            <a:endParaRPr lang="en-US" sz="2295">
              <a:solidFill>
                <a:srgbClr val="000000"/>
              </a:solidFill>
              <a:latin typeface="Articul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87632" y="1498205"/>
            <a:ext cx="5996849" cy="243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  <a:spcBef>
                <a:spcPct val="0"/>
              </a:spcBef>
            </a:pP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Solicita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una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asesoría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gratuita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de 30 min para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identificar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las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necesidades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y/o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características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de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Seguridad</a:t>
            </a:r>
            <a:r>
              <a:rPr lang="en-US" sz="2295">
                <a:solidFill>
                  <a:srgbClr val="000000"/>
                </a:solidFill>
                <a:latin typeface="Clear Sans Thin"/>
              </a:rPr>
              <a:t> que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podemos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abordar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para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darte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una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solución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de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impacto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a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tu</a:t>
            </a:r>
            <a:r>
              <a:rPr lang="en-US" sz="2295" dirty="0">
                <a:solidFill>
                  <a:srgbClr val="000000"/>
                </a:solidFill>
                <a:latin typeface="Clear Sans Thin"/>
              </a:rPr>
              <a:t> </a:t>
            </a:r>
            <a:r>
              <a:rPr lang="en-US" sz="2295" dirty="0" err="1">
                <a:solidFill>
                  <a:srgbClr val="000000"/>
                </a:solidFill>
                <a:latin typeface="Clear Sans Thin"/>
              </a:rPr>
              <a:t>organización</a:t>
            </a:r>
            <a:r>
              <a:rPr lang="en-US" sz="2295" dirty="0">
                <a:solidFill>
                  <a:srgbClr val="000000"/>
                </a:solidFill>
                <a:latin typeface="Clear Sans Thin Bold"/>
              </a:rPr>
              <a:t>.</a:t>
            </a:r>
          </a:p>
          <a:p>
            <a:pPr algn="just">
              <a:lnSpc>
                <a:spcPts val="3213"/>
              </a:lnSpc>
              <a:spcBef>
                <a:spcPct val="0"/>
              </a:spcBef>
            </a:pPr>
            <a:endParaRPr lang="en-US" sz="2295" dirty="0">
              <a:solidFill>
                <a:srgbClr val="000000"/>
              </a:solidFill>
              <a:latin typeface="Clear Sans Thin Bold"/>
            </a:endParaRPr>
          </a:p>
          <a:p>
            <a:pPr algn="just">
              <a:lnSpc>
                <a:spcPts val="3213"/>
              </a:lnSpc>
              <a:spcBef>
                <a:spcPct val="0"/>
              </a:spcBef>
            </a:pPr>
            <a:r>
              <a:rPr lang="en-US" sz="2295" dirty="0" err="1">
                <a:solidFill>
                  <a:srgbClr val="FF1616"/>
                </a:solidFill>
                <a:latin typeface="Clear Sans Thin Bold"/>
              </a:rPr>
              <a:t>Contacto</a:t>
            </a:r>
            <a:r>
              <a:rPr lang="en-US" sz="2295" dirty="0">
                <a:solidFill>
                  <a:srgbClr val="FF1616"/>
                </a:solidFill>
                <a:latin typeface="Clear Sans Thin Bold"/>
              </a:rPr>
              <a:t>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51855" y="5402873"/>
            <a:ext cx="5996849" cy="39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  <a:spcBef>
                <a:spcPct val="0"/>
              </a:spcBef>
            </a:pPr>
            <a:r>
              <a:rPr lang="en-US" sz="2295">
                <a:solidFill>
                  <a:srgbClr val="000000"/>
                </a:solidFill>
                <a:latin typeface="Articulat"/>
              </a:rPr>
              <a:t> </a:t>
            </a:r>
            <a:r>
              <a:rPr lang="en-US" sz="2295" u="sng">
                <a:solidFill>
                  <a:srgbClr val="000000"/>
                </a:solidFill>
                <a:latin typeface="Articulat"/>
              </a:rPr>
              <a:t>sales@ghadvisor360.com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51855" y="6197197"/>
            <a:ext cx="5996849" cy="39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  <a:spcBef>
                <a:spcPct val="0"/>
              </a:spcBef>
            </a:pPr>
            <a:r>
              <a:rPr lang="en-US" sz="2295" u="sng">
                <a:solidFill>
                  <a:srgbClr val="000000"/>
                </a:solidFill>
                <a:latin typeface="Articulat"/>
              </a:rPr>
              <a:t> www.ghadvisor360.com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298</Words>
  <Application>Microsoft Office PowerPoint</Application>
  <PresentationFormat>Personalizado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Arimo Bold</vt:lpstr>
      <vt:lpstr>Calibri</vt:lpstr>
      <vt:lpstr>Articulat</vt:lpstr>
      <vt:lpstr>Clear Sans Thin</vt:lpstr>
      <vt:lpstr>Clear Sans Thin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#6E1212</dc:title>
  <dc:creator>Nancy Alvarez</dc:creator>
  <cp:lastModifiedBy>Nancy Alvarez</cp:lastModifiedBy>
  <cp:revision>2</cp:revision>
  <dcterms:created xsi:type="dcterms:W3CDTF">2006-08-16T00:00:00Z</dcterms:created>
  <dcterms:modified xsi:type="dcterms:W3CDTF">2022-07-13T21:31:59Z</dcterms:modified>
  <dc:identifier>DAEs8f-xmZM</dc:identifier>
</cp:coreProperties>
</file>