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</p:sldIdLst>
  <p:sldSz cx="18288000" cy="10287000"/>
  <p:notesSz cx="6858000" cy="9144000"/>
  <p:embeddedFontLst>
    <p:embeddedFont>
      <p:font typeface="Arimo Bold" panose="020B0604020202020204" charset="0"/>
      <p:regular r:id="rId11"/>
    </p:embeddedFont>
    <p:embeddedFont>
      <p:font typeface="Articulat" panose="020B0604020202020204" charset="0"/>
      <p:regular r:id="rId12"/>
    </p:embeddedFont>
    <p:embeddedFont>
      <p:font typeface="Bebas Neue Bold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rdo" panose="020B0604020202020204" charset="-79"/>
      <p:regular r:id="rId18"/>
    </p:embeddedFont>
    <p:embeddedFont>
      <p:font typeface="Cardo Bold" panose="020B0604020202020204" charset="-79"/>
      <p:regular r:id="rId19"/>
    </p:embeddedFont>
    <p:embeddedFont>
      <p:font typeface="Clear Sans Thin" panose="020B0604020202020204" charset="0"/>
      <p:regular r:id="rId20"/>
    </p:embeddedFont>
    <p:embeddedFont>
      <p:font typeface="Clear Sans Thin Bold" panose="020B0604020202020204" charset="0"/>
      <p:regular r:id="rId21"/>
    </p:embeddedFont>
    <p:embeddedFont>
      <p:font typeface="Yanonne Kaffeesatz Regular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cy Alvarez" userId="698b39c4-8e3c-41bd-b9bd-bf399f50c242" providerId="ADAL" clId="{365BB58F-6562-40A6-8FE5-223A435885A9}"/>
    <pc:docChg chg="delSld modSld">
      <pc:chgData name="Nancy Alvarez" userId="698b39c4-8e3c-41bd-b9bd-bf399f50c242" providerId="ADAL" clId="{365BB58F-6562-40A6-8FE5-223A435885A9}" dt="2022-07-13T21:28:45.542" v="70" actId="2696"/>
      <pc:docMkLst>
        <pc:docMk/>
      </pc:docMkLst>
      <pc:sldChg chg="del">
        <pc:chgData name="Nancy Alvarez" userId="698b39c4-8e3c-41bd-b9bd-bf399f50c242" providerId="ADAL" clId="{365BB58F-6562-40A6-8FE5-223A435885A9}" dt="2022-07-13T21:21:07.828" v="0" actId="2696"/>
        <pc:sldMkLst>
          <pc:docMk/>
          <pc:sldMk cId="0" sldId="256"/>
        </pc:sldMkLst>
      </pc:sldChg>
      <pc:sldChg chg="del">
        <pc:chgData name="Nancy Alvarez" userId="698b39c4-8e3c-41bd-b9bd-bf399f50c242" providerId="ADAL" clId="{365BB58F-6562-40A6-8FE5-223A435885A9}" dt="2022-07-13T21:21:07.828" v="0" actId="2696"/>
        <pc:sldMkLst>
          <pc:docMk/>
          <pc:sldMk cId="0" sldId="257"/>
        </pc:sldMkLst>
      </pc:sldChg>
      <pc:sldChg chg="del">
        <pc:chgData name="Nancy Alvarez" userId="698b39c4-8e3c-41bd-b9bd-bf399f50c242" providerId="ADAL" clId="{365BB58F-6562-40A6-8FE5-223A435885A9}" dt="2022-07-13T21:21:07.828" v="0" actId="2696"/>
        <pc:sldMkLst>
          <pc:docMk/>
          <pc:sldMk cId="0" sldId="258"/>
        </pc:sldMkLst>
      </pc:sldChg>
      <pc:sldChg chg="del">
        <pc:chgData name="Nancy Alvarez" userId="698b39c4-8e3c-41bd-b9bd-bf399f50c242" providerId="ADAL" clId="{365BB58F-6562-40A6-8FE5-223A435885A9}" dt="2022-07-13T21:21:07.828" v="0" actId="2696"/>
        <pc:sldMkLst>
          <pc:docMk/>
          <pc:sldMk cId="0" sldId="259"/>
        </pc:sldMkLst>
      </pc:sldChg>
      <pc:sldChg chg="del">
        <pc:chgData name="Nancy Alvarez" userId="698b39c4-8e3c-41bd-b9bd-bf399f50c242" providerId="ADAL" clId="{365BB58F-6562-40A6-8FE5-223A435885A9}" dt="2022-07-13T21:21:07.828" v="0" actId="2696"/>
        <pc:sldMkLst>
          <pc:docMk/>
          <pc:sldMk cId="0" sldId="260"/>
        </pc:sldMkLst>
      </pc:sldChg>
      <pc:sldChg chg="del">
        <pc:chgData name="Nancy Alvarez" userId="698b39c4-8e3c-41bd-b9bd-bf399f50c242" providerId="ADAL" clId="{365BB58F-6562-40A6-8FE5-223A435885A9}" dt="2022-07-13T21:21:07.828" v="0" actId="2696"/>
        <pc:sldMkLst>
          <pc:docMk/>
          <pc:sldMk cId="0" sldId="261"/>
        </pc:sldMkLst>
      </pc:sldChg>
      <pc:sldChg chg="del">
        <pc:chgData name="Nancy Alvarez" userId="698b39c4-8e3c-41bd-b9bd-bf399f50c242" providerId="ADAL" clId="{365BB58F-6562-40A6-8FE5-223A435885A9}" dt="2022-07-13T21:21:07.828" v="0" actId="2696"/>
        <pc:sldMkLst>
          <pc:docMk/>
          <pc:sldMk cId="0" sldId="262"/>
        </pc:sldMkLst>
      </pc:sldChg>
      <pc:sldChg chg="del">
        <pc:chgData name="Nancy Alvarez" userId="698b39c4-8e3c-41bd-b9bd-bf399f50c242" providerId="ADAL" clId="{365BB58F-6562-40A6-8FE5-223A435885A9}" dt="2022-07-13T21:21:07.828" v="0" actId="2696"/>
        <pc:sldMkLst>
          <pc:docMk/>
          <pc:sldMk cId="0" sldId="263"/>
        </pc:sldMkLst>
      </pc:sldChg>
      <pc:sldChg chg="del">
        <pc:chgData name="Nancy Alvarez" userId="698b39c4-8e3c-41bd-b9bd-bf399f50c242" providerId="ADAL" clId="{365BB58F-6562-40A6-8FE5-223A435885A9}" dt="2022-07-13T21:21:07.828" v="0" actId="2696"/>
        <pc:sldMkLst>
          <pc:docMk/>
          <pc:sldMk cId="0" sldId="264"/>
        </pc:sldMkLst>
      </pc:sldChg>
      <pc:sldChg chg="del">
        <pc:chgData name="Nancy Alvarez" userId="698b39c4-8e3c-41bd-b9bd-bf399f50c242" providerId="ADAL" clId="{365BB58F-6562-40A6-8FE5-223A435885A9}" dt="2022-07-13T21:21:07.828" v="0" actId="2696"/>
        <pc:sldMkLst>
          <pc:docMk/>
          <pc:sldMk cId="0" sldId="265"/>
        </pc:sldMkLst>
      </pc:sldChg>
      <pc:sldChg chg="del">
        <pc:chgData name="Nancy Alvarez" userId="698b39c4-8e3c-41bd-b9bd-bf399f50c242" providerId="ADAL" clId="{365BB58F-6562-40A6-8FE5-223A435885A9}" dt="2022-07-13T21:21:07.828" v="0" actId="2696"/>
        <pc:sldMkLst>
          <pc:docMk/>
          <pc:sldMk cId="0" sldId="266"/>
        </pc:sldMkLst>
      </pc:sldChg>
      <pc:sldChg chg="del">
        <pc:chgData name="Nancy Alvarez" userId="698b39c4-8e3c-41bd-b9bd-bf399f50c242" providerId="ADAL" clId="{365BB58F-6562-40A6-8FE5-223A435885A9}" dt="2022-07-13T21:21:07.828" v="0" actId="2696"/>
        <pc:sldMkLst>
          <pc:docMk/>
          <pc:sldMk cId="0" sldId="267"/>
        </pc:sldMkLst>
      </pc:sldChg>
      <pc:sldChg chg="del">
        <pc:chgData name="Nancy Alvarez" userId="698b39c4-8e3c-41bd-b9bd-bf399f50c242" providerId="ADAL" clId="{365BB58F-6562-40A6-8FE5-223A435885A9}" dt="2022-07-13T21:21:07.828" v="0" actId="2696"/>
        <pc:sldMkLst>
          <pc:docMk/>
          <pc:sldMk cId="0" sldId="268"/>
        </pc:sldMkLst>
      </pc:sldChg>
      <pc:sldChg chg="del">
        <pc:chgData name="Nancy Alvarez" userId="698b39c4-8e3c-41bd-b9bd-bf399f50c242" providerId="ADAL" clId="{365BB58F-6562-40A6-8FE5-223A435885A9}" dt="2022-07-13T21:21:07.828" v="0" actId="2696"/>
        <pc:sldMkLst>
          <pc:docMk/>
          <pc:sldMk cId="0" sldId="269"/>
        </pc:sldMkLst>
      </pc:sldChg>
      <pc:sldChg chg="del">
        <pc:chgData name="Nancy Alvarez" userId="698b39c4-8e3c-41bd-b9bd-bf399f50c242" providerId="ADAL" clId="{365BB58F-6562-40A6-8FE5-223A435885A9}" dt="2022-07-13T21:21:07.828" v="0" actId="2696"/>
        <pc:sldMkLst>
          <pc:docMk/>
          <pc:sldMk cId="0" sldId="270"/>
        </pc:sldMkLst>
      </pc:sldChg>
      <pc:sldChg chg="modSp mod">
        <pc:chgData name="Nancy Alvarez" userId="698b39c4-8e3c-41bd-b9bd-bf399f50c242" providerId="ADAL" clId="{365BB58F-6562-40A6-8FE5-223A435885A9}" dt="2022-07-13T21:25:50.358" v="3" actId="14100"/>
        <pc:sldMkLst>
          <pc:docMk/>
          <pc:sldMk cId="0" sldId="271"/>
        </pc:sldMkLst>
        <pc:spChg chg="mod">
          <ac:chgData name="Nancy Alvarez" userId="698b39c4-8e3c-41bd-b9bd-bf399f50c242" providerId="ADAL" clId="{365BB58F-6562-40A6-8FE5-223A435885A9}" dt="2022-07-13T21:25:50.358" v="3" actId="14100"/>
          <ac:spMkLst>
            <pc:docMk/>
            <pc:sldMk cId="0" sldId="271"/>
            <ac:spMk id="14" creationId="{00000000-0000-0000-0000-000000000000}"/>
          </ac:spMkLst>
        </pc:spChg>
      </pc:sldChg>
      <pc:sldChg chg="modSp mod">
        <pc:chgData name="Nancy Alvarez" userId="698b39c4-8e3c-41bd-b9bd-bf399f50c242" providerId="ADAL" clId="{365BB58F-6562-40A6-8FE5-223A435885A9}" dt="2022-07-13T21:26:25.789" v="5" actId="1037"/>
        <pc:sldMkLst>
          <pc:docMk/>
          <pc:sldMk cId="0" sldId="272"/>
        </pc:sldMkLst>
        <pc:spChg chg="mod">
          <ac:chgData name="Nancy Alvarez" userId="698b39c4-8e3c-41bd-b9bd-bf399f50c242" providerId="ADAL" clId="{365BB58F-6562-40A6-8FE5-223A435885A9}" dt="2022-07-13T21:26:25.789" v="5" actId="1037"/>
          <ac:spMkLst>
            <pc:docMk/>
            <pc:sldMk cId="0" sldId="272"/>
            <ac:spMk id="31" creationId="{00000000-0000-0000-0000-000000000000}"/>
          </ac:spMkLst>
        </pc:spChg>
        <pc:grpChg chg="mod">
          <ac:chgData name="Nancy Alvarez" userId="698b39c4-8e3c-41bd-b9bd-bf399f50c242" providerId="ADAL" clId="{365BB58F-6562-40A6-8FE5-223A435885A9}" dt="2022-07-13T21:26:25.789" v="5" actId="1037"/>
          <ac:grpSpMkLst>
            <pc:docMk/>
            <pc:sldMk cId="0" sldId="272"/>
            <ac:grpSpMk id="17" creationId="{00000000-0000-0000-0000-000000000000}"/>
          </ac:grpSpMkLst>
        </pc:grpChg>
        <pc:picChg chg="mod">
          <ac:chgData name="Nancy Alvarez" userId="698b39c4-8e3c-41bd-b9bd-bf399f50c242" providerId="ADAL" clId="{365BB58F-6562-40A6-8FE5-223A435885A9}" dt="2022-07-13T21:26:25.789" v="5" actId="1037"/>
          <ac:picMkLst>
            <pc:docMk/>
            <pc:sldMk cId="0" sldId="272"/>
            <ac:picMk id="22" creationId="{00000000-0000-0000-0000-000000000000}"/>
          </ac:picMkLst>
        </pc:picChg>
        <pc:picChg chg="mod">
          <ac:chgData name="Nancy Alvarez" userId="698b39c4-8e3c-41bd-b9bd-bf399f50c242" providerId="ADAL" clId="{365BB58F-6562-40A6-8FE5-223A435885A9}" dt="2022-07-13T21:26:25.789" v="5" actId="1037"/>
          <ac:picMkLst>
            <pc:docMk/>
            <pc:sldMk cId="0" sldId="272"/>
            <ac:picMk id="24" creationId="{00000000-0000-0000-0000-000000000000}"/>
          </ac:picMkLst>
        </pc:picChg>
      </pc:sldChg>
      <pc:sldChg chg="modSp mod">
        <pc:chgData name="Nancy Alvarez" userId="698b39c4-8e3c-41bd-b9bd-bf399f50c242" providerId="ADAL" clId="{365BB58F-6562-40A6-8FE5-223A435885A9}" dt="2022-07-13T21:27:38.525" v="6" actId="14100"/>
        <pc:sldMkLst>
          <pc:docMk/>
          <pc:sldMk cId="0" sldId="274"/>
        </pc:sldMkLst>
        <pc:spChg chg="mod">
          <ac:chgData name="Nancy Alvarez" userId="698b39c4-8e3c-41bd-b9bd-bf399f50c242" providerId="ADAL" clId="{365BB58F-6562-40A6-8FE5-223A435885A9}" dt="2022-07-13T21:27:38.525" v="6" actId="14100"/>
          <ac:spMkLst>
            <pc:docMk/>
            <pc:sldMk cId="0" sldId="274"/>
            <ac:spMk id="7" creationId="{00000000-0000-0000-0000-000000000000}"/>
          </ac:spMkLst>
        </pc:spChg>
      </pc:sldChg>
      <pc:sldChg chg="modSp mod">
        <pc:chgData name="Nancy Alvarez" userId="698b39c4-8e3c-41bd-b9bd-bf399f50c242" providerId="ADAL" clId="{365BB58F-6562-40A6-8FE5-223A435885A9}" dt="2022-07-13T21:28:22.510" v="69" actId="6549"/>
        <pc:sldMkLst>
          <pc:docMk/>
          <pc:sldMk cId="0" sldId="279"/>
        </pc:sldMkLst>
        <pc:spChg chg="mod">
          <ac:chgData name="Nancy Alvarez" userId="698b39c4-8e3c-41bd-b9bd-bf399f50c242" providerId="ADAL" clId="{365BB58F-6562-40A6-8FE5-223A435885A9}" dt="2022-07-13T21:28:22.510" v="69" actId="6549"/>
          <ac:spMkLst>
            <pc:docMk/>
            <pc:sldMk cId="0" sldId="279"/>
            <ac:spMk id="15" creationId="{00000000-0000-0000-0000-000000000000}"/>
          </ac:spMkLst>
        </pc:spChg>
      </pc:sldChg>
      <pc:sldChg chg="del">
        <pc:chgData name="Nancy Alvarez" userId="698b39c4-8e3c-41bd-b9bd-bf399f50c242" providerId="ADAL" clId="{365BB58F-6562-40A6-8FE5-223A435885A9}" dt="2022-07-13T21:28:45.542" v="70" actId="2696"/>
        <pc:sldMkLst>
          <pc:docMk/>
          <pc:sldMk cId="0" sldId="280"/>
        </pc:sldMkLst>
      </pc:sldChg>
      <pc:sldChg chg="del">
        <pc:chgData name="Nancy Alvarez" userId="698b39c4-8e3c-41bd-b9bd-bf399f50c242" providerId="ADAL" clId="{365BB58F-6562-40A6-8FE5-223A435885A9}" dt="2022-07-13T21:28:45.542" v="70" actId="2696"/>
        <pc:sldMkLst>
          <pc:docMk/>
          <pc:sldMk cId="0" sldId="281"/>
        </pc:sldMkLst>
      </pc:sldChg>
      <pc:sldChg chg="del">
        <pc:chgData name="Nancy Alvarez" userId="698b39c4-8e3c-41bd-b9bd-bf399f50c242" providerId="ADAL" clId="{365BB58F-6562-40A6-8FE5-223A435885A9}" dt="2022-07-13T21:28:45.542" v="70" actId="2696"/>
        <pc:sldMkLst>
          <pc:docMk/>
          <pc:sldMk cId="0" sldId="282"/>
        </pc:sldMkLst>
      </pc:sldChg>
      <pc:sldChg chg="del">
        <pc:chgData name="Nancy Alvarez" userId="698b39c4-8e3c-41bd-b9bd-bf399f50c242" providerId="ADAL" clId="{365BB58F-6562-40A6-8FE5-223A435885A9}" dt="2022-07-13T21:28:45.542" v="70" actId="2696"/>
        <pc:sldMkLst>
          <pc:docMk/>
          <pc:sldMk cId="0" sldId="283"/>
        </pc:sldMkLst>
      </pc:sldChg>
      <pc:sldChg chg="del">
        <pc:chgData name="Nancy Alvarez" userId="698b39c4-8e3c-41bd-b9bd-bf399f50c242" providerId="ADAL" clId="{365BB58F-6562-40A6-8FE5-223A435885A9}" dt="2022-07-13T21:28:45.542" v="70" actId="2696"/>
        <pc:sldMkLst>
          <pc:docMk/>
          <pc:sldMk cId="0" sldId="284"/>
        </pc:sldMkLst>
      </pc:sldChg>
      <pc:sldChg chg="del">
        <pc:chgData name="Nancy Alvarez" userId="698b39c4-8e3c-41bd-b9bd-bf399f50c242" providerId="ADAL" clId="{365BB58F-6562-40A6-8FE5-223A435885A9}" dt="2022-07-13T21:28:45.542" v="70" actId="2696"/>
        <pc:sldMkLst>
          <pc:docMk/>
          <pc:sldMk cId="0" sldId="285"/>
        </pc:sldMkLst>
      </pc:sldChg>
      <pc:sldChg chg="del">
        <pc:chgData name="Nancy Alvarez" userId="698b39c4-8e3c-41bd-b9bd-bf399f50c242" providerId="ADAL" clId="{365BB58F-6562-40A6-8FE5-223A435885A9}" dt="2022-07-13T21:28:45.542" v="70" actId="2696"/>
        <pc:sldMkLst>
          <pc:docMk/>
          <pc:sldMk cId="0" sldId="286"/>
        </pc:sldMkLst>
      </pc:sldChg>
      <pc:sldChg chg="del">
        <pc:chgData name="Nancy Alvarez" userId="698b39c4-8e3c-41bd-b9bd-bf399f50c242" providerId="ADAL" clId="{365BB58F-6562-40A6-8FE5-223A435885A9}" dt="2022-07-13T21:28:45.542" v="70" actId="2696"/>
        <pc:sldMkLst>
          <pc:docMk/>
          <pc:sldMk cId="0" sldId="287"/>
        </pc:sldMkLst>
      </pc:sldChg>
      <pc:sldChg chg="del">
        <pc:chgData name="Nancy Alvarez" userId="698b39c4-8e3c-41bd-b9bd-bf399f50c242" providerId="ADAL" clId="{365BB58F-6562-40A6-8FE5-223A435885A9}" dt="2022-07-13T21:28:45.542" v="70" actId="2696"/>
        <pc:sldMkLst>
          <pc:docMk/>
          <pc:sldMk cId="0" sldId="288"/>
        </pc:sldMkLst>
      </pc:sldChg>
      <pc:sldChg chg="del">
        <pc:chgData name="Nancy Alvarez" userId="698b39c4-8e3c-41bd-b9bd-bf399f50c242" providerId="ADAL" clId="{365BB58F-6562-40A6-8FE5-223A435885A9}" dt="2022-07-13T21:28:45.542" v="70" actId="2696"/>
        <pc:sldMkLst>
          <pc:docMk/>
          <pc:sldMk cId="0" sldId="289"/>
        </pc:sldMkLst>
      </pc:sldChg>
      <pc:sldChg chg="del">
        <pc:chgData name="Nancy Alvarez" userId="698b39c4-8e3c-41bd-b9bd-bf399f50c242" providerId="ADAL" clId="{365BB58F-6562-40A6-8FE5-223A435885A9}" dt="2022-07-13T21:28:45.542" v="70" actId="2696"/>
        <pc:sldMkLst>
          <pc:docMk/>
          <pc:sldMk cId="0" sldId="290"/>
        </pc:sldMkLst>
      </pc:sldChg>
      <pc:sldChg chg="del">
        <pc:chgData name="Nancy Alvarez" userId="698b39c4-8e3c-41bd-b9bd-bf399f50c242" providerId="ADAL" clId="{365BB58F-6562-40A6-8FE5-223A435885A9}" dt="2022-07-13T21:28:45.542" v="70" actId="2696"/>
        <pc:sldMkLst>
          <pc:docMk/>
          <pc:sldMk cId="0" sldId="291"/>
        </pc:sldMkLst>
      </pc:sldChg>
      <pc:sldChg chg="del">
        <pc:chgData name="Nancy Alvarez" userId="698b39c4-8e3c-41bd-b9bd-bf399f50c242" providerId="ADAL" clId="{365BB58F-6562-40A6-8FE5-223A435885A9}" dt="2022-07-13T21:28:45.542" v="70" actId="2696"/>
        <pc:sldMkLst>
          <pc:docMk/>
          <pc:sldMk cId="0" sldId="292"/>
        </pc:sldMkLst>
      </pc:sldChg>
      <pc:sldChg chg="del">
        <pc:chgData name="Nancy Alvarez" userId="698b39c4-8e3c-41bd-b9bd-bf399f50c242" providerId="ADAL" clId="{365BB58F-6562-40A6-8FE5-223A435885A9}" dt="2022-07-13T21:28:45.542" v="70" actId="2696"/>
        <pc:sldMkLst>
          <pc:docMk/>
          <pc:sldMk cId="0" sldId="293"/>
        </pc:sldMkLst>
      </pc:sldChg>
      <pc:sldChg chg="del">
        <pc:chgData name="Nancy Alvarez" userId="698b39c4-8e3c-41bd-b9bd-bf399f50c242" providerId="ADAL" clId="{365BB58F-6562-40A6-8FE5-223A435885A9}" dt="2022-07-13T21:28:45.542" v="70" actId="2696"/>
        <pc:sldMkLst>
          <pc:docMk/>
          <pc:sldMk cId="0" sldId="294"/>
        </pc:sldMkLst>
      </pc:sldChg>
      <pc:sldChg chg="del">
        <pc:chgData name="Nancy Alvarez" userId="698b39c4-8e3c-41bd-b9bd-bf399f50c242" providerId="ADAL" clId="{365BB58F-6562-40A6-8FE5-223A435885A9}" dt="2022-07-13T21:28:45.542" v="70" actId="2696"/>
        <pc:sldMkLst>
          <pc:docMk/>
          <pc:sldMk cId="0" sldId="295"/>
        </pc:sldMkLst>
      </pc:sldChg>
      <pc:sldChg chg="del">
        <pc:chgData name="Nancy Alvarez" userId="698b39c4-8e3c-41bd-b9bd-bf399f50c242" providerId="ADAL" clId="{365BB58F-6562-40A6-8FE5-223A435885A9}" dt="2022-07-13T21:28:45.542" v="70" actId="2696"/>
        <pc:sldMkLst>
          <pc:docMk/>
          <pc:sldMk cId="0" sldId="296"/>
        </pc:sldMkLst>
      </pc:sldChg>
      <pc:sldChg chg="del">
        <pc:chgData name="Nancy Alvarez" userId="698b39c4-8e3c-41bd-b9bd-bf399f50c242" providerId="ADAL" clId="{365BB58F-6562-40A6-8FE5-223A435885A9}" dt="2022-07-13T21:28:45.542" v="70" actId="2696"/>
        <pc:sldMkLst>
          <pc:docMk/>
          <pc:sldMk cId="0" sldId="297"/>
        </pc:sldMkLst>
      </pc:sldChg>
      <pc:sldChg chg="del">
        <pc:chgData name="Nancy Alvarez" userId="698b39c4-8e3c-41bd-b9bd-bf399f50c242" providerId="ADAL" clId="{365BB58F-6562-40A6-8FE5-223A435885A9}" dt="2022-07-13T21:28:45.542" v="70" actId="2696"/>
        <pc:sldMkLst>
          <pc:docMk/>
          <pc:sldMk cId="0" sldId="298"/>
        </pc:sldMkLst>
      </pc:sldChg>
      <pc:sldChg chg="del">
        <pc:chgData name="Nancy Alvarez" userId="698b39c4-8e3c-41bd-b9bd-bf399f50c242" providerId="ADAL" clId="{365BB58F-6562-40A6-8FE5-223A435885A9}" dt="2022-07-13T21:28:45.542" v="70" actId="2696"/>
        <pc:sldMkLst>
          <pc:docMk/>
          <pc:sldMk cId="0" sldId="29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2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sv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0" Type="http://schemas.openxmlformats.org/officeDocument/2006/relationships/image" Target="../media/image39.svg"/><Relationship Id="rId4" Type="http://schemas.openxmlformats.org/officeDocument/2006/relationships/image" Target="../media/image33.jpeg"/><Relationship Id="rId9" Type="http://schemas.openxmlformats.org/officeDocument/2006/relationships/image" Target="../media/image38.png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hyperlink" Target="https://www.instagram.com/ghadvisor360/" TargetMode="External"/><Relationship Id="rId18" Type="http://schemas.openxmlformats.org/officeDocument/2006/relationships/image" Target="../media/image54.svg"/><Relationship Id="rId3" Type="http://schemas.openxmlformats.org/officeDocument/2006/relationships/image" Target="../media/image3.png"/><Relationship Id="rId21" Type="http://schemas.openxmlformats.org/officeDocument/2006/relationships/image" Target="../media/image56.svg"/><Relationship Id="rId7" Type="http://schemas.openxmlformats.org/officeDocument/2006/relationships/image" Target="../media/image46.svg"/><Relationship Id="rId12" Type="http://schemas.openxmlformats.org/officeDocument/2006/relationships/image" Target="../media/image50.svg"/><Relationship Id="rId17" Type="http://schemas.openxmlformats.org/officeDocument/2006/relationships/image" Target="../media/image53.png"/><Relationship Id="rId2" Type="http://schemas.openxmlformats.org/officeDocument/2006/relationships/image" Target="../media/image42.jpeg"/><Relationship Id="rId16" Type="http://schemas.openxmlformats.org/officeDocument/2006/relationships/hyperlink" Target="https://t.me/ghadvisor360" TargetMode="External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24" Type="http://schemas.openxmlformats.org/officeDocument/2006/relationships/image" Target="../media/image58.svg"/><Relationship Id="rId5" Type="http://schemas.openxmlformats.org/officeDocument/2006/relationships/image" Target="../media/image44.svg"/><Relationship Id="rId15" Type="http://schemas.openxmlformats.org/officeDocument/2006/relationships/image" Target="../media/image52.svg"/><Relationship Id="rId23" Type="http://schemas.openxmlformats.org/officeDocument/2006/relationships/image" Target="../media/image57.png"/><Relationship Id="rId10" Type="http://schemas.openxmlformats.org/officeDocument/2006/relationships/hyperlink" Target="https://www.facebook.com/ghadvisor360" TargetMode="External"/><Relationship Id="rId19" Type="http://schemas.openxmlformats.org/officeDocument/2006/relationships/hyperlink" Target="https://wa.me/message/FIVX5U43X7M4H1" TargetMode="External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1.png"/><Relationship Id="rId22" Type="http://schemas.openxmlformats.org/officeDocument/2006/relationships/hyperlink" Target="https://www.linkedin.com/company/gh-advisor-360%C2%B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660493" y="1579791"/>
            <a:ext cx="10804493" cy="7429481"/>
            <a:chOff x="0" y="0"/>
            <a:chExt cx="6159500" cy="42354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1850993" y="2393628"/>
            <a:ext cx="10372774" cy="7132619"/>
            <a:chOff x="0" y="0"/>
            <a:chExt cx="6159500" cy="42354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solidFill>
              <a:srgbClr val="0770B3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1850993" y="1845138"/>
            <a:ext cx="10372774" cy="7132619"/>
            <a:chOff x="0" y="0"/>
            <a:chExt cx="6159500" cy="42354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2"/>
              <a:stretch>
                <a:fillRect l="-3660" t="-5609" r="-366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576048" y="414520"/>
            <a:ext cx="5518694" cy="894982"/>
            <a:chOff x="0" y="0"/>
            <a:chExt cx="7358258" cy="119330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00278" y="69313"/>
              <a:ext cx="5057980" cy="112399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36367"/>
              <a:ext cx="2251015" cy="1125508"/>
            </a:xfrm>
            <a:prstGeom prst="rect">
              <a:avLst/>
            </a:prstGeom>
          </p:spPr>
        </p:pic>
        <p:sp>
          <p:nvSpPr>
            <p:cNvPr id="11" name="AutoShape 11"/>
            <p:cNvSpPr/>
            <p:nvPr/>
          </p:nvSpPr>
          <p:spPr>
            <a:xfrm rot="-5400000">
              <a:off x="1678992" y="572023"/>
              <a:ext cx="1193309" cy="0"/>
            </a:xfrm>
            <a:prstGeom prst="line">
              <a:avLst/>
            </a:prstGeom>
            <a:ln w="508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2" name="TextBox 12"/>
          <p:cNvSpPr txBox="1"/>
          <p:nvPr/>
        </p:nvSpPr>
        <p:spPr>
          <a:xfrm>
            <a:off x="9280067" y="300220"/>
            <a:ext cx="8683762" cy="5233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FF1616"/>
                </a:solidFill>
                <a:latin typeface="Arimo Bold"/>
              </a:rPr>
              <a:t>Customs Trade Partnerships Against  Terrorism (C-TPAT)</a:t>
            </a:r>
          </a:p>
          <a:p>
            <a:pPr algn="ctr">
              <a:lnSpc>
                <a:spcPts val="6299"/>
              </a:lnSpc>
            </a:pPr>
            <a:endParaRPr lang="en-US" sz="4800">
              <a:solidFill>
                <a:srgbClr val="FF1616"/>
              </a:solidFill>
              <a:latin typeface="Arimo Bold"/>
            </a:endParaRPr>
          </a:p>
          <a:p>
            <a:pPr algn="ctr">
              <a:lnSpc>
                <a:spcPts val="6299"/>
              </a:lnSpc>
            </a:pPr>
            <a:endParaRPr lang="en-US" sz="4800">
              <a:solidFill>
                <a:srgbClr val="FF1616"/>
              </a:solidFill>
              <a:latin typeface="Arimo Bold"/>
            </a:endParaRPr>
          </a:p>
          <a:p>
            <a:pPr algn="ctr">
              <a:lnSpc>
                <a:spcPts val="6299"/>
              </a:lnSpc>
            </a:pPr>
            <a:endParaRPr lang="en-US" sz="4800">
              <a:solidFill>
                <a:srgbClr val="FF1616"/>
              </a:solidFill>
              <a:latin typeface="Arimo Bold"/>
            </a:endParaRPr>
          </a:p>
          <a:p>
            <a:pPr algn="ctr">
              <a:lnSpc>
                <a:spcPts val="9099"/>
              </a:lnSpc>
              <a:spcBef>
                <a:spcPct val="0"/>
              </a:spcBef>
            </a:pPr>
            <a:endParaRPr lang="en-US" sz="4800">
              <a:solidFill>
                <a:srgbClr val="FF1616"/>
              </a:solidFill>
              <a:latin typeface="Arimo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414595" y="2608772"/>
            <a:ext cx="1277541" cy="714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1616"/>
                </a:solidFill>
                <a:latin typeface="Yanonne Kaffeesatz Regular Bold"/>
              </a:rPr>
              <a:t>¿QUÉ ES?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58400" y="3560560"/>
            <a:ext cx="6987015" cy="6297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Asociación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Comercial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Aduanas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que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busca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fortalecer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las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cadenas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suministro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internacionales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y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mejorar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la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seguridad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fronteriza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de USA. </a:t>
            </a:r>
          </a:p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000000"/>
                </a:solidFill>
                <a:latin typeface="Clear Sans Thin"/>
              </a:rPr>
              <a:t>Los </a:t>
            </a:r>
            <a:r>
              <a:rPr lang="en-US" sz="2700" b="1" dirty="0" err="1">
                <a:solidFill>
                  <a:srgbClr val="000000"/>
                </a:solidFill>
                <a:latin typeface="Clear Sans Thin"/>
              </a:rPr>
              <a:t>miembros</a:t>
            </a:r>
            <a:r>
              <a:rPr lang="en-US" sz="2700" b="1" dirty="0">
                <a:solidFill>
                  <a:srgbClr val="000000"/>
                </a:solidFill>
                <a:latin typeface="Clear Sans Thin"/>
              </a:rPr>
              <a:t> del CTPAT se </a:t>
            </a:r>
            <a:r>
              <a:rPr lang="en-US" sz="2700" b="1" dirty="0" err="1">
                <a:solidFill>
                  <a:srgbClr val="000000"/>
                </a:solidFill>
                <a:latin typeface="Clear Sans Thin"/>
              </a:rPr>
              <a:t>consideran</a:t>
            </a:r>
            <a:r>
              <a:rPr lang="en-US" sz="2700" b="1" dirty="0">
                <a:solidFill>
                  <a:srgbClr val="000000"/>
                </a:solidFill>
                <a:latin typeface="Clear Sans Thin"/>
              </a:rPr>
              <a:t> de bajo </a:t>
            </a:r>
            <a:r>
              <a:rPr lang="en-US" sz="2700" b="1" dirty="0" err="1">
                <a:solidFill>
                  <a:srgbClr val="000000"/>
                </a:solidFill>
                <a:latin typeface="Clear Sans Thin"/>
              </a:rPr>
              <a:t>riesgo</a:t>
            </a:r>
            <a:r>
              <a:rPr lang="en-US" sz="2700" b="1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y,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por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lo tanto, son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menos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propensos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a ser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examinados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en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un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puerto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de entrada de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los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Estados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Unidos.</a:t>
            </a:r>
          </a:p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700" dirty="0">
                <a:solidFill>
                  <a:srgbClr val="000000"/>
                </a:solidFill>
                <a:latin typeface="Clear Sans Thin"/>
              </a:rPr>
              <a:t>Los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solicitantes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deben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abordar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una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gama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temas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seguridad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y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presentar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perfiles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seguridad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que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enumeren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planes de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acción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para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alinear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la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seguridad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en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toda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la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cadena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Clear Sans Thin"/>
              </a:rPr>
              <a:t>suministro</a:t>
            </a:r>
            <a:r>
              <a:rPr lang="en-US" sz="2700" dirty="0">
                <a:solidFill>
                  <a:srgbClr val="000000"/>
                </a:solidFill>
                <a:latin typeface="Clear Sans Thin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35252" y="1228469"/>
            <a:ext cx="7594600" cy="7594600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0770B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321492" y="2387870"/>
            <a:ext cx="1705323" cy="1705323"/>
            <a:chOff x="0" y="0"/>
            <a:chExt cx="2273764" cy="227376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273764" cy="2273764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1616"/>
              </a:solidFill>
            </p:spPr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71421" y="71425"/>
              <a:ext cx="2130923" cy="2130915"/>
              <a:chOff x="0" y="0"/>
              <a:chExt cx="6350000" cy="634997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4794" r="-4794"/>
                </a:stretch>
              </a:blipFill>
            </p:spPr>
          </p:sp>
        </p:grpSp>
      </p:grpSp>
      <p:grpSp>
        <p:nvGrpSpPr>
          <p:cNvPr id="9" name="Group 9"/>
          <p:cNvGrpSpPr/>
          <p:nvPr/>
        </p:nvGrpSpPr>
        <p:grpSpPr>
          <a:xfrm rot="-5400000">
            <a:off x="9417197" y="68833"/>
            <a:ext cx="451011" cy="19961915"/>
            <a:chOff x="0" y="0"/>
            <a:chExt cx="2354580" cy="1042146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53310" cy="104214675"/>
            </a:xfrm>
            <a:custGeom>
              <a:avLst/>
              <a:gdLst/>
              <a:ahLst/>
              <a:cxnLst/>
              <a:rect l="l" t="t" r="r" b="b"/>
              <a:pathLst>
                <a:path w="2353310" h="104214675">
                  <a:moveTo>
                    <a:pt x="784860" y="104147367"/>
                  </a:moveTo>
                  <a:cubicBezTo>
                    <a:pt x="905510" y="104188009"/>
                    <a:pt x="1042670" y="104214675"/>
                    <a:pt x="1177290" y="104214675"/>
                  </a:cubicBezTo>
                  <a:cubicBezTo>
                    <a:pt x="1311910" y="104214675"/>
                    <a:pt x="1441450" y="104191817"/>
                    <a:pt x="1560830" y="104151175"/>
                  </a:cubicBezTo>
                  <a:cubicBezTo>
                    <a:pt x="1563370" y="104149909"/>
                    <a:pt x="1565910" y="104149909"/>
                    <a:pt x="1568450" y="104148644"/>
                  </a:cubicBezTo>
                  <a:cubicBezTo>
                    <a:pt x="2016760" y="103986081"/>
                    <a:pt x="2346960" y="103556817"/>
                    <a:pt x="2353310" y="1027433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02664109"/>
                  </a:lnTo>
                  <a:cubicBezTo>
                    <a:pt x="6350" y="103559359"/>
                    <a:pt x="331470" y="103988617"/>
                    <a:pt x="784860" y="104147367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363972" y="5977971"/>
            <a:ext cx="1705323" cy="1705323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425816" y="6032731"/>
            <a:ext cx="1581635" cy="1581635"/>
            <a:chOff x="0" y="0"/>
            <a:chExt cx="2108847" cy="210884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108847" cy="2108847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4701" y="301161"/>
              <a:ext cx="1459445" cy="1506524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14251856" y="5977971"/>
            <a:ext cx="1705323" cy="1705323"/>
            <a:chOff x="0" y="0"/>
            <a:chExt cx="2273764" cy="227376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2273764" cy="2273764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1616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82459" y="82459"/>
              <a:ext cx="2108847" cy="2108847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50970" y="6070000"/>
            <a:ext cx="1507095" cy="150709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526898" y="5049659"/>
            <a:ext cx="1294510" cy="119094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63905" y="6844972"/>
            <a:ext cx="594160" cy="838321"/>
          </a:xfrm>
          <a:prstGeom prst="rect">
            <a:avLst/>
          </a:prstGeom>
        </p:spPr>
      </p:pic>
      <p:grpSp>
        <p:nvGrpSpPr>
          <p:cNvPr id="25" name="Group 25"/>
          <p:cNvGrpSpPr>
            <a:grpSpLocks noChangeAspect="1"/>
          </p:cNvGrpSpPr>
          <p:nvPr/>
        </p:nvGrpSpPr>
        <p:grpSpPr>
          <a:xfrm rot="5309071">
            <a:off x="-1478123" y="-1382390"/>
            <a:ext cx="3661803" cy="3171121"/>
            <a:chOff x="0" y="0"/>
            <a:chExt cx="6350000" cy="54991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1155214" y="765594"/>
            <a:ext cx="6524165" cy="3158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1616"/>
                </a:solidFill>
                <a:latin typeface="Arimo Bold"/>
              </a:rPr>
              <a:t> Ventaja competitiva y Beneficios</a:t>
            </a:r>
          </a:p>
          <a:p>
            <a:pPr algn="ctr">
              <a:lnSpc>
                <a:spcPts val="5599"/>
              </a:lnSpc>
            </a:pPr>
            <a:endParaRPr lang="en-US" sz="3999">
              <a:solidFill>
                <a:srgbClr val="FF1616"/>
              </a:solidFill>
              <a:latin typeface="Arimo Bold"/>
            </a:endParaRPr>
          </a:p>
          <a:p>
            <a:pPr algn="ctr">
              <a:lnSpc>
                <a:spcPts val="8400"/>
              </a:lnSpc>
              <a:spcBef>
                <a:spcPct val="0"/>
              </a:spcBef>
            </a:pPr>
            <a:endParaRPr lang="en-US" sz="3999">
              <a:solidFill>
                <a:srgbClr val="FF1616"/>
              </a:solidFill>
              <a:latin typeface="Arimo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499532" y="2371958"/>
            <a:ext cx="7835529" cy="366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</a:pPr>
            <a:r>
              <a:rPr lang="en-US" sz="2295">
                <a:solidFill>
                  <a:srgbClr val="000000"/>
                </a:solidFill>
                <a:latin typeface="Clear Sans Thin"/>
              </a:rPr>
              <a:t>Programa voluntario para los exportadores e intermediarios logísticos que manejan mercancías hacia USA y Canadá representa ahorro de tiempo y recursos, brindando al cliente la certeza de procesos confiables y seguros durante el manejo de sus mercancías. Puedes ser acreedor a:</a:t>
            </a:r>
          </a:p>
          <a:p>
            <a:pPr algn="just">
              <a:lnSpc>
                <a:spcPts val="3213"/>
              </a:lnSpc>
            </a:pPr>
            <a:endParaRPr lang="en-US" sz="2295">
              <a:solidFill>
                <a:srgbClr val="000000"/>
              </a:solidFill>
              <a:latin typeface="Clear Sans Thin"/>
            </a:endParaRPr>
          </a:p>
          <a:p>
            <a:pPr algn="just">
              <a:lnSpc>
                <a:spcPts val="3213"/>
              </a:lnSpc>
            </a:pPr>
            <a:endParaRPr lang="en-US" sz="2295">
              <a:solidFill>
                <a:srgbClr val="000000"/>
              </a:solidFill>
              <a:latin typeface="Clear Sans Thin"/>
            </a:endParaRPr>
          </a:p>
          <a:p>
            <a:pPr algn="just">
              <a:lnSpc>
                <a:spcPts val="3213"/>
              </a:lnSpc>
            </a:pPr>
            <a:endParaRPr lang="en-US" sz="2295">
              <a:solidFill>
                <a:srgbClr val="000000"/>
              </a:solidFill>
              <a:latin typeface="Clear Sans Thin"/>
            </a:endParaRPr>
          </a:p>
          <a:p>
            <a:pPr algn="just">
              <a:lnSpc>
                <a:spcPts val="3213"/>
              </a:lnSpc>
              <a:spcBef>
                <a:spcPct val="0"/>
              </a:spcBef>
            </a:pPr>
            <a:endParaRPr lang="en-US" sz="2295">
              <a:solidFill>
                <a:srgbClr val="000000"/>
              </a:solidFill>
              <a:latin typeface="Clear Sans Thin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103964" y="7825236"/>
            <a:ext cx="2225338" cy="69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3"/>
              </a:lnSpc>
            </a:pPr>
            <a:r>
              <a:rPr lang="en-US" sz="1995">
                <a:solidFill>
                  <a:srgbClr val="000000"/>
                </a:solidFill>
                <a:latin typeface="Cardo Bold"/>
              </a:rPr>
              <a:t>Empresa</a:t>
            </a:r>
          </a:p>
          <a:p>
            <a:pPr algn="just">
              <a:lnSpc>
                <a:spcPts val="2793"/>
              </a:lnSpc>
              <a:spcBef>
                <a:spcPct val="0"/>
              </a:spcBef>
            </a:pPr>
            <a:endParaRPr lang="en-US" sz="1995">
              <a:solidFill>
                <a:srgbClr val="000000"/>
              </a:solidFill>
              <a:latin typeface="Cardo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9570772" y="569822"/>
            <a:ext cx="7323561" cy="1505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2"/>
              </a:lnSpc>
            </a:pPr>
            <a:r>
              <a:rPr lang="en-US" sz="2794">
                <a:solidFill>
                  <a:srgbClr val="000000"/>
                </a:solidFill>
                <a:latin typeface="Bebas Neue Bold"/>
              </a:rPr>
              <a:t>Facilitar el Trabajo</a:t>
            </a:r>
          </a:p>
          <a:p>
            <a:pPr algn="just">
              <a:lnSpc>
                <a:spcPts val="3912"/>
              </a:lnSpc>
            </a:pPr>
            <a:endParaRPr lang="en-US" sz="2794">
              <a:solidFill>
                <a:srgbClr val="000000"/>
              </a:solidFill>
              <a:latin typeface="Bebas Neue Bold"/>
            </a:endParaRPr>
          </a:p>
          <a:p>
            <a:pPr algn="just">
              <a:lnSpc>
                <a:spcPts val="3912"/>
              </a:lnSpc>
              <a:spcBef>
                <a:spcPct val="0"/>
              </a:spcBef>
            </a:pPr>
            <a:endParaRPr lang="en-US" sz="2794">
              <a:solidFill>
                <a:srgbClr val="000000"/>
              </a:solidFill>
              <a:latin typeface="Bebas Neue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3030200" y="7825236"/>
            <a:ext cx="4296789" cy="1050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3"/>
              </a:lnSpc>
            </a:pPr>
            <a:r>
              <a:rPr lang="en-US" sz="1995">
                <a:solidFill>
                  <a:srgbClr val="000000"/>
                </a:solidFill>
                <a:latin typeface="Cardo Bold"/>
              </a:rPr>
              <a:t>Estandares Internacionales</a:t>
            </a:r>
          </a:p>
          <a:p>
            <a:pPr algn="ctr">
              <a:lnSpc>
                <a:spcPts val="2793"/>
              </a:lnSpc>
            </a:pPr>
            <a:r>
              <a:rPr lang="en-US" sz="1995">
                <a:solidFill>
                  <a:srgbClr val="000000"/>
                </a:solidFill>
                <a:latin typeface="Cardo Bold"/>
              </a:rPr>
              <a:t>en materia de seguridad</a:t>
            </a:r>
          </a:p>
          <a:p>
            <a:pPr algn="just">
              <a:lnSpc>
                <a:spcPts val="2793"/>
              </a:lnSpc>
              <a:spcBef>
                <a:spcPct val="0"/>
              </a:spcBef>
            </a:pPr>
            <a:endParaRPr lang="en-US" sz="1995">
              <a:solidFill>
                <a:srgbClr val="000000"/>
              </a:solidFill>
              <a:latin typeface="Cardo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1084158" y="1530839"/>
            <a:ext cx="4296789" cy="1405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3"/>
              </a:lnSpc>
            </a:pPr>
            <a:r>
              <a:rPr lang="en-US" sz="1995">
                <a:solidFill>
                  <a:srgbClr val="000000"/>
                </a:solidFill>
                <a:latin typeface="Cardo Bold"/>
              </a:rPr>
              <a:t>Seguridad en la cadena de suministro USA-Canadá</a:t>
            </a:r>
          </a:p>
          <a:p>
            <a:pPr algn="ctr">
              <a:lnSpc>
                <a:spcPts val="2793"/>
              </a:lnSpc>
            </a:pPr>
            <a:endParaRPr lang="en-US" sz="1995">
              <a:solidFill>
                <a:srgbClr val="000000"/>
              </a:solidFill>
              <a:latin typeface="Cardo Bold"/>
            </a:endParaRPr>
          </a:p>
          <a:p>
            <a:pPr algn="just">
              <a:lnSpc>
                <a:spcPts val="2793"/>
              </a:lnSpc>
              <a:spcBef>
                <a:spcPct val="0"/>
              </a:spcBef>
            </a:pPr>
            <a:endParaRPr lang="en-US" sz="1995">
              <a:solidFill>
                <a:srgbClr val="000000"/>
              </a:solidFill>
              <a:latin typeface="Cardo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1339484" y="4636409"/>
            <a:ext cx="3669339" cy="628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4"/>
              </a:lnSpc>
            </a:pPr>
            <a:r>
              <a:rPr lang="en-US" sz="1874">
                <a:solidFill>
                  <a:srgbClr val="000000"/>
                </a:solidFill>
                <a:latin typeface="Cardo Bold"/>
              </a:rPr>
              <a:t>Aliado Estrategico</a:t>
            </a:r>
          </a:p>
          <a:p>
            <a:pPr algn="just">
              <a:lnSpc>
                <a:spcPts val="2385"/>
              </a:lnSpc>
              <a:spcBef>
                <a:spcPct val="0"/>
              </a:spcBef>
            </a:pPr>
            <a:endParaRPr lang="en-US" sz="1874">
              <a:solidFill>
                <a:srgbClr val="000000"/>
              </a:solidFill>
              <a:latin typeface="Cardo Bold"/>
            </a:endParaRPr>
          </a:p>
        </p:txBody>
      </p:sp>
      <p:grpSp>
        <p:nvGrpSpPr>
          <p:cNvPr id="34" name="Group 34"/>
          <p:cNvGrpSpPr>
            <a:grpSpLocks noChangeAspect="1"/>
          </p:cNvGrpSpPr>
          <p:nvPr/>
        </p:nvGrpSpPr>
        <p:grpSpPr>
          <a:xfrm rot="-10800000">
            <a:off x="-1428035" y="0"/>
            <a:ext cx="2583249" cy="2237093"/>
            <a:chOff x="0" y="0"/>
            <a:chExt cx="6350000" cy="54991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770B3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352779" y="4639320"/>
            <a:ext cx="8392554" cy="4618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1616"/>
                </a:solidFill>
                <a:latin typeface="Clear Sans Thin Bold"/>
              </a:rPr>
              <a:t>Tiempos</a:t>
            </a:r>
            <a:r>
              <a:rPr lang="en-US" sz="2000">
                <a:solidFill>
                  <a:srgbClr val="000000"/>
                </a:solidFill>
                <a:latin typeface="Clear Sans Thin"/>
              </a:rPr>
              <a:t> de espera más </a:t>
            </a:r>
            <a:r>
              <a:rPr lang="en-US" sz="2000">
                <a:solidFill>
                  <a:srgbClr val="FF1616"/>
                </a:solidFill>
                <a:latin typeface="Clear Sans Thin Bold"/>
              </a:rPr>
              <a:t>cortos</a:t>
            </a:r>
            <a:r>
              <a:rPr lang="en-US" sz="2000">
                <a:solidFill>
                  <a:srgbClr val="000000"/>
                </a:solidFill>
                <a:latin typeface="Clear Sans Thin"/>
              </a:rPr>
              <a:t> en la frontera</a:t>
            </a: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1616"/>
                </a:solidFill>
                <a:latin typeface="Clear Sans Thin"/>
              </a:rPr>
              <a:t>Asignación</a:t>
            </a:r>
            <a:r>
              <a:rPr lang="en-US" sz="2000">
                <a:solidFill>
                  <a:srgbClr val="000000"/>
                </a:solidFill>
                <a:latin typeface="Clear Sans Thin"/>
              </a:rPr>
              <a:t> de un especialista en </a:t>
            </a:r>
            <a:r>
              <a:rPr lang="en-US" sz="2000">
                <a:solidFill>
                  <a:srgbClr val="FF1616"/>
                </a:solidFill>
                <a:latin typeface="Clear Sans Thin"/>
              </a:rPr>
              <a:t>seguridad</a:t>
            </a:r>
            <a:r>
              <a:rPr lang="en-US" sz="2000">
                <a:solidFill>
                  <a:srgbClr val="000000"/>
                </a:solidFill>
                <a:latin typeface="Clear Sans Thin"/>
              </a:rPr>
              <a:t> de la cadena de suministro a la empresa</a:t>
            </a: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1616"/>
                </a:solidFill>
                <a:latin typeface="Clear Sans Thin"/>
              </a:rPr>
              <a:t>Acceso</a:t>
            </a:r>
            <a:r>
              <a:rPr lang="en-US" sz="2000">
                <a:solidFill>
                  <a:srgbClr val="000000"/>
                </a:solidFill>
                <a:latin typeface="Clear Sans Thin"/>
              </a:rPr>
              <a:t> a los carriles de </a:t>
            </a:r>
            <a:r>
              <a:rPr lang="en-US" sz="2000">
                <a:solidFill>
                  <a:srgbClr val="FF1616"/>
                </a:solidFill>
                <a:latin typeface="Clear Sans Thin"/>
              </a:rPr>
              <a:t>libre </a:t>
            </a:r>
            <a:r>
              <a:rPr lang="en-US" sz="2000">
                <a:solidFill>
                  <a:srgbClr val="000000"/>
                </a:solidFill>
                <a:latin typeface="Clear Sans Thin"/>
              </a:rPr>
              <a:t>y </a:t>
            </a:r>
            <a:r>
              <a:rPr lang="en-US" sz="2000">
                <a:solidFill>
                  <a:srgbClr val="FF1616"/>
                </a:solidFill>
                <a:latin typeface="Clear Sans Thin"/>
              </a:rPr>
              <a:t>seguro</a:t>
            </a:r>
            <a:r>
              <a:rPr lang="en-US" sz="2000">
                <a:solidFill>
                  <a:srgbClr val="000000"/>
                </a:solidFill>
                <a:latin typeface="Clear Sans Thin"/>
              </a:rPr>
              <a:t> comercio (FAST) en las fronteras terrestres</a:t>
            </a: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1616"/>
                </a:solidFill>
                <a:latin typeface="Clear Sans Thin"/>
              </a:rPr>
              <a:t>Prioridad</a:t>
            </a:r>
            <a:r>
              <a:rPr lang="en-US" sz="2000">
                <a:solidFill>
                  <a:srgbClr val="000000"/>
                </a:solidFill>
                <a:latin typeface="Clear Sans Thin"/>
              </a:rPr>
              <a:t> de reanudación de negocios tras un desastre natural o un ataque terrorista</a:t>
            </a: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1616"/>
                </a:solidFill>
                <a:latin typeface="Clear Sans Thin"/>
              </a:rPr>
              <a:t>Acceso</a:t>
            </a:r>
            <a:r>
              <a:rPr lang="en-US" sz="2000">
                <a:solidFill>
                  <a:srgbClr val="000000"/>
                </a:solidFill>
                <a:latin typeface="Clear Sans Thin"/>
              </a:rPr>
              <a:t> al sistema portal basado en la web </a:t>
            </a:r>
            <a:r>
              <a:rPr lang="en-US" sz="2000">
                <a:solidFill>
                  <a:srgbClr val="FF1616"/>
                </a:solidFill>
                <a:latin typeface="Clear Sans Thin"/>
              </a:rPr>
              <a:t>CTPAT</a:t>
            </a:r>
            <a:r>
              <a:rPr lang="en-US" sz="2000">
                <a:solidFill>
                  <a:srgbClr val="000000"/>
                </a:solidFill>
                <a:latin typeface="Clear Sans Thin"/>
              </a:rPr>
              <a:t> y una biblioteca de materiales de formación</a:t>
            </a: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lear Sans Thin"/>
              </a:rPr>
              <a:t>Posibilidad de</a:t>
            </a:r>
            <a:r>
              <a:rPr lang="en-US" sz="2000">
                <a:solidFill>
                  <a:srgbClr val="FF1616"/>
                </a:solidFill>
                <a:latin typeface="Clear Sans Thin"/>
              </a:rPr>
              <a:t> disfrutar</a:t>
            </a:r>
            <a:r>
              <a:rPr lang="en-US" sz="2000">
                <a:solidFill>
                  <a:srgbClr val="000000"/>
                </a:solidFill>
                <a:latin typeface="Clear Sans Thin"/>
              </a:rPr>
              <a:t> de beneficios adicionales al ser reconocidos como socio comercial de confianza por administraciones aduaneras extranjeras que han firmado reconocimiento mutuo con los Estados Unidos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063"/>
          <a:stretch>
            <a:fillRect/>
          </a:stretch>
        </p:blipFill>
        <p:spPr>
          <a:xfrm>
            <a:off x="-3748885" y="1679962"/>
            <a:ext cx="7497770" cy="757833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162254" y="422202"/>
            <a:ext cx="5963492" cy="2155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8"/>
              </a:lnSpc>
            </a:pPr>
            <a:r>
              <a:rPr lang="en-US" sz="4056">
                <a:solidFill>
                  <a:srgbClr val="FF1616"/>
                </a:solidFill>
                <a:latin typeface="Arimo Bold"/>
              </a:rPr>
              <a:t>Perfiles Considerados para CTPAT</a:t>
            </a:r>
          </a:p>
          <a:p>
            <a:pPr algn="ctr">
              <a:lnSpc>
                <a:spcPts val="5678"/>
              </a:lnSpc>
              <a:spcBef>
                <a:spcPct val="0"/>
              </a:spcBef>
            </a:pPr>
            <a:endParaRPr lang="en-US" sz="4056">
              <a:solidFill>
                <a:srgbClr val="FF1616"/>
              </a:solidFill>
              <a:latin typeface="Arimo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179238" y="2539540"/>
            <a:ext cx="5963492" cy="386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99"/>
              </a:lnSpc>
              <a:spcBef>
                <a:spcPct val="0"/>
              </a:spcBef>
            </a:pPr>
            <a:r>
              <a:rPr lang="en-US" sz="2285">
                <a:solidFill>
                  <a:srgbClr val="000000"/>
                </a:solidFill>
                <a:latin typeface="Clear Sans Thin"/>
              </a:rPr>
              <a:t>Air Carriers</a:t>
            </a:r>
            <a:r>
              <a:rPr lang="en-US" sz="2285">
                <a:solidFill>
                  <a:srgbClr val="0770B3"/>
                </a:solidFill>
                <a:latin typeface="Clear Sans Thin"/>
              </a:rPr>
              <a:t> </a:t>
            </a:r>
            <a:r>
              <a:rPr lang="en-US" sz="2285">
                <a:solidFill>
                  <a:srgbClr val="FF1616"/>
                </a:solidFill>
                <a:latin typeface="Clear Sans Thin"/>
              </a:rPr>
              <a:t>/ Transportista Aéreo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61524" y="3306220"/>
            <a:ext cx="658046" cy="62761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179238" y="3451194"/>
            <a:ext cx="5963492" cy="79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99"/>
              </a:lnSpc>
            </a:pPr>
            <a:r>
              <a:rPr lang="en-US" sz="2285">
                <a:solidFill>
                  <a:srgbClr val="000000"/>
                </a:solidFill>
                <a:latin typeface="Clear Sans Thin"/>
              </a:rPr>
              <a:t>Customs Brokers </a:t>
            </a:r>
            <a:r>
              <a:rPr lang="en-US" sz="2285">
                <a:solidFill>
                  <a:srgbClr val="0770B3"/>
                </a:solidFill>
                <a:latin typeface="Clear Sans Thin"/>
              </a:rPr>
              <a:t>/ </a:t>
            </a:r>
            <a:r>
              <a:rPr lang="en-US" sz="2285">
                <a:solidFill>
                  <a:srgbClr val="FF1616"/>
                </a:solidFill>
                <a:latin typeface="Clear Sans Thin"/>
              </a:rPr>
              <a:t>Agente Aduanal</a:t>
            </a:r>
          </a:p>
          <a:p>
            <a:pPr algn="just">
              <a:lnSpc>
                <a:spcPts val="3199"/>
              </a:lnSpc>
              <a:spcBef>
                <a:spcPct val="0"/>
              </a:spcBef>
            </a:pPr>
            <a:endParaRPr lang="en-US" sz="2285">
              <a:solidFill>
                <a:srgbClr val="FF1616"/>
              </a:solidFill>
              <a:latin typeface="Clear Sans Thin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61524" y="4228803"/>
            <a:ext cx="658046" cy="62761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179238" y="4373778"/>
            <a:ext cx="5963492" cy="79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99"/>
              </a:lnSpc>
            </a:pPr>
            <a:r>
              <a:rPr lang="en-US" sz="2285">
                <a:solidFill>
                  <a:srgbClr val="000000"/>
                </a:solidFill>
                <a:latin typeface="Clear Sans Thin"/>
              </a:rPr>
              <a:t>Exporters</a:t>
            </a:r>
            <a:r>
              <a:rPr lang="en-US" sz="2285">
                <a:solidFill>
                  <a:srgbClr val="0770B3"/>
                </a:solidFill>
                <a:latin typeface="Clear Sans Thin"/>
              </a:rPr>
              <a:t> / </a:t>
            </a:r>
            <a:r>
              <a:rPr lang="en-US" sz="2285">
                <a:solidFill>
                  <a:srgbClr val="FF1616"/>
                </a:solidFill>
                <a:latin typeface="Clear Sans Thin"/>
              </a:rPr>
              <a:t>Exportadores</a:t>
            </a:r>
          </a:p>
          <a:p>
            <a:pPr algn="just">
              <a:lnSpc>
                <a:spcPts val="3199"/>
              </a:lnSpc>
              <a:spcBef>
                <a:spcPct val="0"/>
              </a:spcBef>
            </a:pPr>
            <a:endParaRPr lang="en-US" sz="2285">
              <a:solidFill>
                <a:srgbClr val="FF1616"/>
              </a:solidFill>
              <a:latin typeface="Clear Sans Thin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6584" y="5151387"/>
            <a:ext cx="658046" cy="62761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204298" y="5296362"/>
            <a:ext cx="5963492" cy="1198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2285">
                <a:solidFill>
                  <a:srgbClr val="000000"/>
                </a:solidFill>
                <a:latin typeface="Clear Sans Thin"/>
              </a:rPr>
              <a:t>Foreign Manufacturers </a:t>
            </a:r>
            <a:r>
              <a:rPr lang="en-US" sz="2285">
                <a:solidFill>
                  <a:srgbClr val="0770B3"/>
                </a:solidFill>
                <a:latin typeface="Clear Sans Thin"/>
              </a:rPr>
              <a:t>/ </a:t>
            </a:r>
            <a:r>
              <a:rPr lang="en-US" sz="2285">
                <a:solidFill>
                  <a:srgbClr val="FF1616"/>
                </a:solidFill>
                <a:latin typeface="Clear Sans Thin"/>
              </a:rPr>
              <a:t>Fabricantes Extranjeros</a:t>
            </a:r>
          </a:p>
          <a:p>
            <a:pPr algn="just">
              <a:lnSpc>
                <a:spcPts val="3199"/>
              </a:lnSpc>
              <a:spcBef>
                <a:spcPct val="0"/>
              </a:spcBef>
            </a:pPr>
            <a:endParaRPr lang="en-US" sz="2285">
              <a:solidFill>
                <a:srgbClr val="FF1616"/>
              </a:solidFill>
              <a:latin typeface="Clear Sans Thin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61524" y="6135069"/>
            <a:ext cx="658046" cy="62761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179238" y="6280044"/>
            <a:ext cx="5963492" cy="386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99"/>
              </a:lnSpc>
              <a:spcBef>
                <a:spcPct val="0"/>
              </a:spcBef>
            </a:pPr>
            <a:r>
              <a:rPr lang="en-US" sz="2285">
                <a:solidFill>
                  <a:srgbClr val="000000"/>
                </a:solidFill>
                <a:latin typeface="Clear Sans Thin"/>
              </a:rPr>
              <a:t>Highway Carriers</a:t>
            </a:r>
            <a:r>
              <a:rPr lang="en-US" sz="2285">
                <a:solidFill>
                  <a:srgbClr val="0770B3"/>
                </a:solidFill>
                <a:latin typeface="Clear Sans Thin"/>
              </a:rPr>
              <a:t> / </a:t>
            </a:r>
            <a:r>
              <a:rPr lang="en-US" sz="2285">
                <a:solidFill>
                  <a:srgbClr val="FF1616"/>
                </a:solidFill>
                <a:latin typeface="Clear Sans Thin"/>
              </a:rPr>
              <a:t>Autotransportistas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61524" y="7055852"/>
            <a:ext cx="658046" cy="62761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5179238" y="7200826"/>
            <a:ext cx="6794421" cy="1605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2285">
                <a:solidFill>
                  <a:srgbClr val="000000"/>
                </a:solidFill>
                <a:latin typeface="Clear Sans Thin"/>
              </a:rPr>
              <a:t>Marine Port Authority and</a:t>
            </a:r>
          </a:p>
          <a:p>
            <a:pPr>
              <a:lnSpc>
                <a:spcPts val="3199"/>
              </a:lnSpc>
            </a:pPr>
            <a:r>
              <a:rPr lang="en-US" sz="2285">
                <a:solidFill>
                  <a:srgbClr val="000000"/>
                </a:solidFill>
                <a:latin typeface="Clear Sans Thin"/>
              </a:rPr>
              <a:t> Terminal Operators </a:t>
            </a:r>
            <a:r>
              <a:rPr lang="en-US" sz="2285">
                <a:solidFill>
                  <a:srgbClr val="0770B3"/>
                </a:solidFill>
                <a:latin typeface="Clear Sans Thin"/>
              </a:rPr>
              <a:t>/ </a:t>
            </a:r>
            <a:r>
              <a:rPr lang="en-US" sz="2285">
                <a:solidFill>
                  <a:srgbClr val="FF1616"/>
                </a:solidFill>
                <a:latin typeface="Clear Sans Thin"/>
              </a:rPr>
              <a:t>Autoridad Portuaria</a:t>
            </a:r>
          </a:p>
          <a:p>
            <a:pPr>
              <a:lnSpc>
                <a:spcPts val="3199"/>
              </a:lnSpc>
            </a:pPr>
            <a:r>
              <a:rPr lang="en-US" sz="2285">
                <a:solidFill>
                  <a:srgbClr val="FF1616"/>
                </a:solidFill>
                <a:latin typeface="Clear Sans Thin"/>
              </a:rPr>
              <a:t> y Operador de Terminales</a:t>
            </a:r>
          </a:p>
          <a:p>
            <a:pPr algn="just">
              <a:lnSpc>
                <a:spcPts val="3199"/>
              </a:lnSpc>
              <a:spcBef>
                <a:spcPct val="0"/>
              </a:spcBef>
            </a:pPr>
            <a:endParaRPr lang="en-US" sz="2285">
              <a:solidFill>
                <a:srgbClr val="FF1616"/>
              </a:solidFill>
              <a:latin typeface="Clear Sans Thin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89882" y="2394565"/>
            <a:ext cx="658046" cy="62761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707596" y="2539540"/>
            <a:ext cx="5963492" cy="79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99"/>
              </a:lnSpc>
            </a:pPr>
            <a:r>
              <a:rPr lang="en-US" sz="2285">
                <a:solidFill>
                  <a:srgbClr val="FF1616"/>
                </a:solidFill>
                <a:latin typeface="Clear Sans Thin"/>
              </a:rPr>
              <a:t>Importers</a:t>
            </a:r>
            <a:r>
              <a:rPr lang="en-US" sz="2285">
                <a:solidFill>
                  <a:srgbClr val="0770B3"/>
                </a:solidFill>
                <a:latin typeface="Clear Sans Thin"/>
              </a:rPr>
              <a:t> / </a:t>
            </a:r>
            <a:r>
              <a:rPr lang="en-US" sz="2285">
                <a:solidFill>
                  <a:srgbClr val="000000"/>
                </a:solidFill>
                <a:latin typeface="Clear Sans Thin"/>
              </a:rPr>
              <a:t>Importadores</a:t>
            </a:r>
          </a:p>
          <a:p>
            <a:pPr algn="just">
              <a:lnSpc>
                <a:spcPts val="3199"/>
              </a:lnSpc>
              <a:spcBef>
                <a:spcPct val="0"/>
              </a:spcBef>
            </a:pPr>
            <a:endParaRPr lang="en-US" sz="2285">
              <a:solidFill>
                <a:srgbClr val="000000"/>
              </a:solidFill>
              <a:latin typeface="Clear Sans Thin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89882" y="3306220"/>
            <a:ext cx="658046" cy="627611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1707596" y="3451194"/>
            <a:ext cx="4987306" cy="201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2285">
                <a:solidFill>
                  <a:srgbClr val="FF1616"/>
                </a:solidFill>
                <a:latin typeface="Clear Sans Thin"/>
              </a:rPr>
              <a:t>Long Haul Carriers in Mexico / </a:t>
            </a:r>
            <a:r>
              <a:rPr lang="en-US" sz="2285">
                <a:solidFill>
                  <a:srgbClr val="010101"/>
                </a:solidFill>
                <a:latin typeface="Clear Sans Thin"/>
              </a:rPr>
              <a:t>Transportistas de Larga Distancia </a:t>
            </a:r>
          </a:p>
          <a:p>
            <a:pPr>
              <a:lnSpc>
                <a:spcPts val="3199"/>
              </a:lnSpc>
            </a:pPr>
            <a:r>
              <a:rPr lang="en-US" sz="2285">
                <a:solidFill>
                  <a:srgbClr val="010101"/>
                </a:solidFill>
                <a:latin typeface="Clear Sans Thin"/>
              </a:rPr>
              <a:t>en Mexico</a:t>
            </a:r>
          </a:p>
          <a:p>
            <a:pPr algn="just">
              <a:lnSpc>
                <a:spcPts val="3199"/>
              </a:lnSpc>
            </a:pPr>
            <a:endParaRPr lang="en-US" sz="2285">
              <a:solidFill>
                <a:srgbClr val="010101"/>
              </a:solidFill>
              <a:latin typeface="Clear Sans Thin"/>
            </a:endParaRPr>
          </a:p>
          <a:p>
            <a:pPr algn="just">
              <a:lnSpc>
                <a:spcPts val="3199"/>
              </a:lnSpc>
              <a:spcBef>
                <a:spcPct val="0"/>
              </a:spcBef>
            </a:pPr>
            <a:endParaRPr lang="en-US" sz="2285">
              <a:solidFill>
                <a:srgbClr val="010101"/>
              </a:solidFill>
              <a:latin typeface="Clear Sans Thin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89882" y="5020656"/>
            <a:ext cx="658046" cy="627611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1707596" y="5038398"/>
            <a:ext cx="5963492" cy="201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2285">
                <a:solidFill>
                  <a:srgbClr val="FF1616"/>
                </a:solidFill>
                <a:latin typeface="Clear Sans Thin"/>
              </a:rPr>
              <a:t>Rail Carriers</a:t>
            </a:r>
            <a:r>
              <a:rPr lang="en-US" sz="2285">
                <a:solidFill>
                  <a:srgbClr val="0770B3"/>
                </a:solidFill>
                <a:latin typeface="Clear Sans Thin"/>
              </a:rPr>
              <a:t> / </a:t>
            </a:r>
            <a:r>
              <a:rPr lang="en-US" sz="2285">
                <a:solidFill>
                  <a:srgbClr val="000000"/>
                </a:solidFill>
                <a:latin typeface="Clear Sans Thin"/>
              </a:rPr>
              <a:t>Transportista</a:t>
            </a:r>
          </a:p>
          <a:p>
            <a:pPr>
              <a:lnSpc>
                <a:spcPts val="3199"/>
              </a:lnSpc>
            </a:pPr>
            <a:r>
              <a:rPr lang="en-US" sz="2285">
                <a:solidFill>
                  <a:srgbClr val="000000"/>
                </a:solidFill>
                <a:latin typeface="Clear Sans Thin"/>
              </a:rPr>
              <a:t> Ferroviario</a:t>
            </a:r>
          </a:p>
          <a:p>
            <a:pPr>
              <a:lnSpc>
                <a:spcPts val="3199"/>
              </a:lnSpc>
            </a:pPr>
            <a:endParaRPr lang="en-US" sz="2285">
              <a:solidFill>
                <a:srgbClr val="000000"/>
              </a:solidFill>
              <a:latin typeface="Clear Sans Thin"/>
            </a:endParaRPr>
          </a:p>
          <a:p>
            <a:pPr algn="just">
              <a:lnSpc>
                <a:spcPts val="3199"/>
              </a:lnSpc>
            </a:pPr>
            <a:endParaRPr lang="en-US" sz="2285">
              <a:solidFill>
                <a:srgbClr val="000000"/>
              </a:solidFill>
              <a:latin typeface="Clear Sans Thin"/>
            </a:endParaRPr>
          </a:p>
          <a:p>
            <a:pPr algn="just">
              <a:lnSpc>
                <a:spcPts val="3199"/>
              </a:lnSpc>
              <a:spcBef>
                <a:spcPct val="0"/>
              </a:spcBef>
            </a:pPr>
            <a:endParaRPr lang="en-US" sz="2285">
              <a:solidFill>
                <a:srgbClr val="000000"/>
              </a:solidFill>
              <a:latin typeface="Clear Sans Thin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89882" y="6129550"/>
            <a:ext cx="658046" cy="627611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1707596" y="6274524"/>
            <a:ext cx="5963492" cy="201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2285">
                <a:solidFill>
                  <a:srgbClr val="FF1616"/>
                </a:solidFill>
                <a:latin typeface="Clear Sans Thin"/>
              </a:rPr>
              <a:t>Sea Carriers</a:t>
            </a:r>
            <a:r>
              <a:rPr lang="en-US" sz="2285">
                <a:solidFill>
                  <a:srgbClr val="0770B3"/>
                </a:solidFill>
                <a:latin typeface="Clear Sans Thin"/>
              </a:rPr>
              <a:t> / </a:t>
            </a:r>
            <a:r>
              <a:rPr lang="en-US" sz="2285">
                <a:solidFill>
                  <a:srgbClr val="000000"/>
                </a:solidFill>
                <a:latin typeface="Clear Sans Thin"/>
              </a:rPr>
              <a:t>Transportista Maritimo</a:t>
            </a:r>
          </a:p>
          <a:p>
            <a:pPr>
              <a:lnSpc>
                <a:spcPts val="3199"/>
              </a:lnSpc>
            </a:pPr>
            <a:endParaRPr lang="en-US" sz="2285">
              <a:solidFill>
                <a:srgbClr val="000000"/>
              </a:solidFill>
              <a:latin typeface="Clear Sans Thin"/>
            </a:endParaRPr>
          </a:p>
          <a:p>
            <a:pPr>
              <a:lnSpc>
                <a:spcPts val="3199"/>
              </a:lnSpc>
            </a:pPr>
            <a:endParaRPr lang="en-US" sz="2285">
              <a:solidFill>
                <a:srgbClr val="000000"/>
              </a:solidFill>
              <a:latin typeface="Clear Sans Thin"/>
            </a:endParaRPr>
          </a:p>
          <a:p>
            <a:pPr algn="just">
              <a:lnSpc>
                <a:spcPts val="3199"/>
              </a:lnSpc>
            </a:pPr>
            <a:endParaRPr lang="en-US" sz="2285">
              <a:solidFill>
                <a:srgbClr val="000000"/>
              </a:solidFill>
              <a:latin typeface="Clear Sans Thin"/>
            </a:endParaRPr>
          </a:p>
          <a:p>
            <a:pPr algn="just">
              <a:lnSpc>
                <a:spcPts val="3199"/>
              </a:lnSpc>
              <a:spcBef>
                <a:spcPct val="0"/>
              </a:spcBef>
            </a:pPr>
            <a:endParaRPr lang="en-US" sz="2285">
              <a:solidFill>
                <a:srgbClr val="000000"/>
              </a:solidFill>
              <a:latin typeface="Clear Sans Thin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707596" y="7248451"/>
            <a:ext cx="3974627" cy="792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  <a:spcBef>
                <a:spcPct val="0"/>
              </a:spcBef>
            </a:pPr>
            <a:r>
              <a:rPr lang="en-US" sz="2285">
                <a:solidFill>
                  <a:srgbClr val="FF1616"/>
                </a:solidFill>
                <a:latin typeface="Clear Sans Thin"/>
              </a:rPr>
              <a:t>Third Party Logistics Providers </a:t>
            </a:r>
          </a:p>
          <a:p>
            <a:pPr algn="ctr">
              <a:lnSpc>
                <a:spcPts val="3199"/>
              </a:lnSpc>
              <a:spcBef>
                <a:spcPct val="0"/>
              </a:spcBef>
            </a:pPr>
            <a:r>
              <a:rPr lang="en-US" sz="2285">
                <a:solidFill>
                  <a:srgbClr val="FF1616"/>
                </a:solidFill>
                <a:latin typeface="Clear Sans Thin"/>
              </a:rPr>
              <a:t>(3PL)</a:t>
            </a:r>
            <a:r>
              <a:rPr lang="en-US" sz="2285">
                <a:solidFill>
                  <a:srgbClr val="000000"/>
                </a:solidFill>
                <a:latin typeface="Clear Sans Thin"/>
              </a:rPr>
              <a:t> / Proveedor de Losgistica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89882" y="7103477"/>
            <a:ext cx="658046" cy="62761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6584" y="2437918"/>
            <a:ext cx="658046" cy="62761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48885" y="8853348"/>
            <a:ext cx="658046" cy="627611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4615607" y="8806086"/>
            <a:ext cx="12785672" cy="201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2285">
                <a:solidFill>
                  <a:srgbClr val="FF1616"/>
                </a:solidFill>
                <a:latin typeface="Clear Sans Thin"/>
              </a:rPr>
              <a:t>Consolidators(Air Freight Consolidators, Ocean Transport Intermediaries, and Non-Vessel Operating Common Carriers (NVOCC)) </a:t>
            </a:r>
            <a:r>
              <a:rPr lang="en-US" sz="2285">
                <a:solidFill>
                  <a:srgbClr val="0770B3"/>
                </a:solidFill>
                <a:latin typeface="Clear Sans Thin"/>
              </a:rPr>
              <a:t>/ </a:t>
            </a:r>
            <a:r>
              <a:rPr lang="en-US" sz="2285">
                <a:solidFill>
                  <a:srgbClr val="000000"/>
                </a:solidFill>
                <a:latin typeface="Clear Sans Thin"/>
              </a:rPr>
              <a:t>Consolidadores de carga aérea, intermediarios del transporte marítimo y criterios de seguridad de los transportistas comunes que no operan buques (NVOCC)</a:t>
            </a:r>
          </a:p>
          <a:p>
            <a:pPr>
              <a:lnSpc>
                <a:spcPts val="3199"/>
              </a:lnSpc>
            </a:pPr>
            <a:endParaRPr lang="en-US" sz="2285">
              <a:solidFill>
                <a:srgbClr val="000000"/>
              </a:solidFill>
              <a:latin typeface="Clear Sans Thin"/>
            </a:endParaRPr>
          </a:p>
          <a:p>
            <a:pPr algn="just">
              <a:lnSpc>
                <a:spcPts val="3199"/>
              </a:lnSpc>
              <a:spcBef>
                <a:spcPct val="0"/>
              </a:spcBef>
            </a:pPr>
            <a:endParaRPr lang="en-US" sz="2285">
              <a:solidFill>
                <a:srgbClr val="000000"/>
              </a:solidFill>
              <a:latin typeface="Clear Sans Thin"/>
            </a:endParaRPr>
          </a:p>
        </p:txBody>
      </p:sp>
      <p:grpSp>
        <p:nvGrpSpPr>
          <p:cNvPr id="28" name="Group 28"/>
          <p:cNvGrpSpPr>
            <a:grpSpLocks noChangeAspect="1"/>
          </p:cNvGrpSpPr>
          <p:nvPr/>
        </p:nvGrpSpPr>
        <p:grpSpPr>
          <a:xfrm rot="-10800000">
            <a:off x="15880763" y="-1015237"/>
            <a:ext cx="4856380" cy="4205625"/>
            <a:chOff x="0" y="0"/>
            <a:chExt cx="6350000" cy="54991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288D1"/>
            </a:solid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 rot="6573714">
            <a:off x="15046663" y="-1916144"/>
            <a:ext cx="4425274" cy="3832288"/>
            <a:chOff x="0" y="0"/>
            <a:chExt cx="6350000" cy="54991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 rot="-5490928">
            <a:off x="16497428" y="8701439"/>
            <a:ext cx="3661803" cy="3171121"/>
            <a:chOff x="0" y="0"/>
            <a:chExt cx="6350000" cy="54991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288D1"/>
            </a:solid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999"/>
          </a:blip>
          <a:srcRect r="1063"/>
          <a:stretch>
            <a:fillRect/>
          </a:stretch>
        </p:blipFill>
        <p:spPr>
          <a:xfrm>
            <a:off x="5395115" y="1354331"/>
            <a:ext cx="7497770" cy="75783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38510" y="3172493"/>
            <a:ext cx="2610979" cy="2539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23194" y="2371939"/>
            <a:ext cx="2560548" cy="25021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3162" t="2673" r="3162"/>
          <a:stretch>
            <a:fillRect/>
          </a:stretch>
        </p:blipFill>
        <p:spPr>
          <a:xfrm>
            <a:off x="3026962" y="2371939"/>
            <a:ext cx="2368153" cy="250216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162254" y="589523"/>
            <a:ext cx="5963492" cy="1434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8"/>
              </a:lnSpc>
            </a:pPr>
            <a:r>
              <a:rPr lang="en-US" sz="4056">
                <a:solidFill>
                  <a:srgbClr val="FF1616"/>
                </a:solidFill>
                <a:latin typeface="Arimo Bold"/>
              </a:rPr>
              <a:t>Enfoques de CTPAT</a:t>
            </a:r>
          </a:p>
          <a:p>
            <a:pPr algn="ctr">
              <a:lnSpc>
                <a:spcPts val="5678"/>
              </a:lnSpc>
              <a:spcBef>
                <a:spcPct val="0"/>
              </a:spcBef>
            </a:pPr>
            <a:endParaRPr lang="en-US" sz="4056">
              <a:solidFill>
                <a:srgbClr val="FF1616"/>
              </a:solidFill>
              <a:latin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467208" y="1079728"/>
            <a:ext cx="3444599" cy="1179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  <a:spcBef>
                <a:spcPct val="0"/>
              </a:spcBef>
            </a:pPr>
            <a:r>
              <a:rPr lang="en-US" sz="2285" dirty="0">
                <a:solidFill>
                  <a:srgbClr val="E35020"/>
                </a:solidFill>
                <a:latin typeface="Clear Sans Thin Bold"/>
              </a:rPr>
              <a:t>2nd Focus Area:</a:t>
            </a:r>
          </a:p>
          <a:p>
            <a:pPr algn="ctr">
              <a:lnSpc>
                <a:spcPts val="3199"/>
              </a:lnSpc>
              <a:spcBef>
                <a:spcPct val="0"/>
              </a:spcBef>
            </a:pPr>
            <a:r>
              <a:rPr lang="en-US" sz="2285" dirty="0">
                <a:solidFill>
                  <a:srgbClr val="E35020"/>
                </a:solidFill>
                <a:latin typeface="Clear Sans Thin Bold"/>
              </a:rPr>
              <a:t>Transportation Security</a:t>
            </a:r>
          </a:p>
          <a:p>
            <a:pPr algn="ctr">
              <a:lnSpc>
                <a:spcPts val="2919"/>
              </a:lnSpc>
              <a:spcBef>
                <a:spcPct val="0"/>
              </a:spcBef>
            </a:pPr>
            <a:r>
              <a:rPr lang="en-US" sz="2085" dirty="0">
                <a:solidFill>
                  <a:srgbClr val="E35020"/>
                </a:solidFill>
                <a:latin typeface="Cardo Bold"/>
              </a:rPr>
              <a:t>(</a:t>
            </a:r>
            <a:r>
              <a:rPr lang="en-US" sz="2085" dirty="0" err="1">
                <a:solidFill>
                  <a:srgbClr val="E35020"/>
                </a:solidFill>
                <a:latin typeface="Cardo Bold"/>
              </a:rPr>
              <a:t>Seguridad</a:t>
            </a:r>
            <a:r>
              <a:rPr lang="en-US" sz="2085" dirty="0">
                <a:solidFill>
                  <a:srgbClr val="E35020"/>
                </a:solidFill>
                <a:latin typeface="Cardo Bold"/>
              </a:rPr>
              <a:t> del </a:t>
            </a:r>
            <a:r>
              <a:rPr lang="en-US" sz="2085" dirty="0" err="1">
                <a:solidFill>
                  <a:srgbClr val="E35020"/>
                </a:solidFill>
                <a:latin typeface="Cardo Bold"/>
              </a:rPr>
              <a:t>Transporte</a:t>
            </a:r>
            <a:r>
              <a:rPr lang="en-US" sz="2085" dirty="0">
                <a:solidFill>
                  <a:srgbClr val="E35020"/>
                </a:solidFill>
                <a:latin typeface="Cardo"/>
              </a:rPr>
              <a:t>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04075" y="1753409"/>
            <a:ext cx="3079849" cy="116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  <a:spcBef>
                <a:spcPct val="0"/>
              </a:spcBef>
            </a:pPr>
            <a:r>
              <a:rPr lang="en-US" sz="2285">
                <a:solidFill>
                  <a:srgbClr val="0E2350"/>
                </a:solidFill>
                <a:latin typeface="Clear Sans Thin Bold"/>
              </a:rPr>
              <a:t>1st Focus Area:</a:t>
            </a:r>
          </a:p>
          <a:p>
            <a:pPr algn="ctr">
              <a:lnSpc>
                <a:spcPts val="3199"/>
              </a:lnSpc>
              <a:spcBef>
                <a:spcPct val="0"/>
              </a:spcBef>
            </a:pPr>
            <a:r>
              <a:rPr lang="en-US" sz="2285">
                <a:solidFill>
                  <a:srgbClr val="0E2350"/>
                </a:solidFill>
                <a:latin typeface="Clear Sans Thin Bold"/>
              </a:rPr>
              <a:t>Corporate Security</a:t>
            </a:r>
          </a:p>
          <a:p>
            <a:pPr algn="ctr">
              <a:lnSpc>
                <a:spcPts val="2919"/>
              </a:lnSpc>
              <a:spcBef>
                <a:spcPct val="0"/>
              </a:spcBef>
            </a:pPr>
            <a:r>
              <a:rPr lang="en-US" sz="2085">
                <a:solidFill>
                  <a:srgbClr val="0E2350"/>
                </a:solidFill>
                <a:latin typeface="Cardo Bold"/>
              </a:rPr>
              <a:t>(Seguridad Coorporativa)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01480" y="858108"/>
            <a:ext cx="4403976" cy="116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  <a:spcBef>
                <a:spcPct val="0"/>
              </a:spcBef>
            </a:pPr>
            <a:r>
              <a:rPr lang="en-US" sz="2285">
                <a:solidFill>
                  <a:srgbClr val="793372"/>
                </a:solidFill>
                <a:latin typeface="Clear Sans Thin Bold"/>
              </a:rPr>
              <a:t>3rd Focus Area:</a:t>
            </a:r>
          </a:p>
          <a:p>
            <a:pPr algn="ctr">
              <a:lnSpc>
                <a:spcPts val="3199"/>
              </a:lnSpc>
              <a:spcBef>
                <a:spcPct val="0"/>
              </a:spcBef>
            </a:pPr>
            <a:r>
              <a:rPr lang="en-US" sz="2285">
                <a:solidFill>
                  <a:srgbClr val="793372"/>
                </a:solidFill>
                <a:latin typeface="Clear Sans Thin Bold"/>
              </a:rPr>
              <a:t>People and Physical Security</a:t>
            </a:r>
          </a:p>
          <a:p>
            <a:pPr algn="ctr">
              <a:lnSpc>
                <a:spcPts val="2919"/>
              </a:lnSpc>
              <a:spcBef>
                <a:spcPct val="0"/>
              </a:spcBef>
            </a:pPr>
            <a:r>
              <a:rPr lang="en-US" sz="2085">
                <a:solidFill>
                  <a:srgbClr val="793372"/>
                </a:solidFill>
                <a:latin typeface="Cardo Bold"/>
              </a:rPr>
              <a:t>(Seguridad Física y del Personal)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67208" y="5283995"/>
            <a:ext cx="3953016" cy="1340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Clear Sans Thin"/>
              </a:rPr>
              <a:t>Conveyance and Instruments of International Traffic Security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rdo"/>
              </a:rPr>
              <a:t>(Seguridad de modos de transporte e 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rdo"/>
              </a:rPr>
              <a:t>instrumentos de trafico internacional)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67492" y="5935396"/>
            <a:ext cx="4191143" cy="985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Clear Sans Thin"/>
              </a:rPr>
              <a:t>Security Vision &amp; Responsibility</a:t>
            </a:r>
          </a:p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rdo"/>
              </a:rPr>
              <a:t>(Visión de Seguridad y Responsabilidad)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Card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892885" y="5004978"/>
            <a:ext cx="3953016" cy="1376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Clear Sans Thin"/>
              </a:rPr>
              <a:t>Physical Security</a:t>
            </a:r>
          </a:p>
          <a:p>
            <a:pPr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Cardo"/>
              </a:rPr>
              <a:t>(Seguridad Física)</a:t>
            </a:r>
          </a:p>
          <a:p>
            <a:pPr>
              <a:lnSpc>
                <a:spcPts val="2799"/>
              </a:lnSpc>
            </a:pPr>
            <a:endParaRPr lang="en-US" sz="1999">
              <a:solidFill>
                <a:srgbClr val="000000"/>
              </a:solidFill>
              <a:latin typeface="Cardo"/>
            </a:endParaRPr>
          </a:p>
          <a:p>
            <a:pPr>
              <a:lnSpc>
                <a:spcPts val="2520"/>
              </a:lnSpc>
              <a:spcBef>
                <a:spcPct val="0"/>
              </a:spcBef>
            </a:pPr>
            <a:endParaRPr lang="en-US" sz="1999">
              <a:solidFill>
                <a:srgbClr val="000000"/>
              </a:solidFill>
              <a:latin typeface="Card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467208" y="6882647"/>
            <a:ext cx="3953016" cy="665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E35020"/>
                </a:solidFill>
                <a:latin typeface="Clear Sans Thin"/>
              </a:rPr>
              <a:t>Seal Security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E35020"/>
                </a:solidFill>
                <a:latin typeface="Cardo"/>
              </a:rPr>
              <a:t>(Sellos de Seguridad)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67208" y="7736698"/>
            <a:ext cx="3953016" cy="632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rdo"/>
              </a:rPr>
              <a:t>Procedural Security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rdo"/>
              </a:rPr>
              <a:t>(Seguridad de Procesos)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67208" y="8592929"/>
            <a:ext cx="3953016" cy="985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E35020"/>
                </a:solidFill>
                <a:latin typeface="Clear Sans Thin"/>
              </a:rPr>
              <a:t>Agricultural Security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E35020"/>
                </a:solidFill>
                <a:latin typeface="Cardo"/>
              </a:rPr>
              <a:t>(Seguridad Agrícola)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endParaRPr lang="en-US" sz="1800">
              <a:solidFill>
                <a:srgbClr val="E35020"/>
              </a:solidFill>
              <a:latin typeface="Cardo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167492" y="6882647"/>
            <a:ext cx="4191143" cy="985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0E2350"/>
                </a:solidFill>
                <a:latin typeface="Clear Sans Thin"/>
              </a:rPr>
              <a:t>Risk Assessment</a:t>
            </a:r>
          </a:p>
          <a:p>
            <a:pPr>
              <a:lnSpc>
                <a:spcPts val="2520"/>
              </a:lnSpc>
            </a:pPr>
            <a:r>
              <a:rPr lang="en-US" sz="1800">
                <a:solidFill>
                  <a:srgbClr val="0E2350"/>
                </a:solidFill>
                <a:latin typeface="Cardo"/>
              </a:rPr>
              <a:t>(Evaluacion de Riesgos)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endParaRPr lang="en-US" sz="1800">
              <a:solidFill>
                <a:srgbClr val="0E2350"/>
              </a:solidFill>
              <a:latin typeface="Card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167492" y="7857313"/>
            <a:ext cx="4191143" cy="985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0E2350"/>
                </a:solidFill>
                <a:latin typeface="Clear Sans Thin"/>
              </a:rPr>
              <a:t>Business Partners</a:t>
            </a:r>
          </a:p>
          <a:p>
            <a:pPr>
              <a:lnSpc>
                <a:spcPts val="2520"/>
              </a:lnSpc>
            </a:pPr>
            <a:r>
              <a:rPr lang="en-US" sz="1800">
                <a:solidFill>
                  <a:srgbClr val="0E2350"/>
                </a:solidFill>
                <a:latin typeface="Cardo"/>
              </a:rPr>
              <a:t>(Socios Comerciales)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endParaRPr lang="en-US" sz="1800">
              <a:solidFill>
                <a:srgbClr val="0E2350"/>
              </a:solidFill>
              <a:latin typeface="Card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167492" y="8894569"/>
            <a:ext cx="4191143" cy="985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0E2350"/>
                </a:solidFill>
                <a:latin typeface="Clear Sans Thin"/>
              </a:rPr>
              <a:t>Cybersecurity</a:t>
            </a:r>
          </a:p>
          <a:p>
            <a:pPr>
              <a:lnSpc>
                <a:spcPts val="2520"/>
              </a:lnSpc>
            </a:pPr>
            <a:r>
              <a:rPr lang="en-US" sz="1800">
                <a:solidFill>
                  <a:srgbClr val="0E2350"/>
                </a:solidFill>
                <a:latin typeface="Cardo"/>
              </a:rPr>
              <a:t>(Ciberseguridad)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endParaRPr lang="en-US" sz="1800">
              <a:solidFill>
                <a:srgbClr val="0E2350"/>
              </a:solidFill>
              <a:latin typeface="Card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892885" y="6017901"/>
            <a:ext cx="3953016" cy="1376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793372"/>
                </a:solidFill>
                <a:latin typeface="Clear Sans Thin"/>
              </a:rPr>
              <a:t>Physical Access Controls</a:t>
            </a:r>
          </a:p>
          <a:p>
            <a:pPr>
              <a:lnSpc>
                <a:spcPts val="2799"/>
              </a:lnSpc>
            </a:pPr>
            <a:r>
              <a:rPr lang="en-US" sz="1999">
                <a:solidFill>
                  <a:srgbClr val="793372"/>
                </a:solidFill>
                <a:latin typeface="Cardo"/>
              </a:rPr>
              <a:t>(Controles de Acceso Físico</a:t>
            </a:r>
            <a:r>
              <a:rPr lang="en-US" sz="1999">
                <a:solidFill>
                  <a:srgbClr val="000000"/>
                </a:solidFill>
                <a:latin typeface="Cardo"/>
              </a:rPr>
              <a:t>)</a:t>
            </a:r>
          </a:p>
          <a:p>
            <a:pPr>
              <a:lnSpc>
                <a:spcPts val="2799"/>
              </a:lnSpc>
            </a:pPr>
            <a:endParaRPr lang="en-US" sz="1999">
              <a:solidFill>
                <a:srgbClr val="000000"/>
              </a:solidFill>
              <a:latin typeface="Cardo"/>
            </a:endParaRPr>
          </a:p>
          <a:p>
            <a:pPr>
              <a:lnSpc>
                <a:spcPts val="2520"/>
              </a:lnSpc>
              <a:spcBef>
                <a:spcPct val="0"/>
              </a:spcBef>
            </a:pPr>
            <a:endParaRPr lang="en-US" sz="1999">
              <a:solidFill>
                <a:srgbClr val="000000"/>
              </a:solidFill>
              <a:latin typeface="Cardo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892885" y="7067512"/>
            <a:ext cx="3953016" cy="1376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Clear Sans Thin"/>
              </a:rPr>
              <a:t>Personnel Security</a:t>
            </a:r>
          </a:p>
          <a:p>
            <a:pPr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Cardo"/>
              </a:rPr>
              <a:t>(Seguridad del Personal)</a:t>
            </a:r>
          </a:p>
          <a:p>
            <a:pPr>
              <a:lnSpc>
                <a:spcPts val="2799"/>
              </a:lnSpc>
            </a:pPr>
            <a:endParaRPr lang="en-US" sz="1999">
              <a:solidFill>
                <a:srgbClr val="000000"/>
              </a:solidFill>
              <a:latin typeface="Cardo"/>
            </a:endParaRPr>
          </a:p>
          <a:p>
            <a:pPr>
              <a:lnSpc>
                <a:spcPts val="2520"/>
              </a:lnSpc>
              <a:spcBef>
                <a:spcPct val="0"/>
              </a:spcBef>
            </a:pPr>
            <a:endParaRPr lang="en-US" sz="1999">
              <a:solidFill>
                <a:srgbClr val="000000"/>
              </a:solidFill>
              <a:latin typeface="Card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892885" y="8225383"/>
            <a:ext cx="3953016" cy="1732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793372"/>
                </a:solidFill>
                <a:latin typeface="Clear Sans Thin"/>
              </a:rPr>
              <a:t>Education, Training and Awareness</a:t>
            </a:r>
          </a:p>
          <a:p>
            <a:pPr>
              <a:lnSpc>
                <a:spcPts val="2799"/>
              </a:lnSpc>
            </a:pPr>
            <a:r>
              <a:rPr lang="en-US" sz="1999">
                <a:solidFill>
                  <a:srgbClr val="793372"/>
                </a:solidFill>
                <a:latin typeface="Cardo"/>
              </a:rPr>
              <a:t>(Educación, formación y concienciación</a:t>
            </a:r>
            <a:r>
              <a:rPr lang="en-US" sz="1999">
                <a:solidFill>
                  <a:srgbClr val="000000"/>
                </a:solidFill>
                <a:latin typeface="Cardo"/>
              </a:rPr>
              <a:t>)</a:t>
            </a:r>
          </a:p>
          <a:p>
            <a:pPr>
              <a:lnSpc>
                <a:spcPts val="2799"/>
              </a:lnSpc>
            </a:pPr>
            <a:endParaRPr lang="en-US" sz="1999">
              <a:solidFill>
                <a:srgbClr val="000000"/>
              </a:solidFill>
              <a:latin typeface="Cardo"/>
            </a:endParaRPr>
          </a:p>
          <a:p>
            <a:pPr>
              <a:lnSpc>
                <a:spcPts val="2520"/>
              </a:lnSpc>
              <a:spcBef>
                <a:spcPct val="0"/>
              </a:spcBef>
            </a:pPr>
            <a:endParaRPr lang="en-US" sz="1999">
              <a:solidFill>
                <a:srgbClr val="000000"/>
              </a:solidFill>
              <a:latin typeface="Card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999"/>
          </a:blip>
          <a:srcRect r="1063"/>
          <a:stretch>
            <a:fillRect/>
          </a:stretch>
        </p:blipFill>
        <p:spPr>
          <a:xfrm>
            <a:off x="5395115" y="1354331"/>
            <a:ext cx="7497770" cy="757833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9417197" y="68833"/>
            <a:ext cx="451011" cy="19961915"/>
            <a:chOff x="0" y="0"/>
            <a:chExt cx="2354580" cy="104214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104214675"/>
            </a:xfrm>
            <a:custGeom>
              <a:avLst/>
              <a:gdLst/>
              <a:ahLst/>
              <a:cxnLst/>
              <a:rect l="l" t="t" r="r" b="b"/>
              <a:pathLst>
                <a:path w="2353310" h="104214675">
                  <a:moveTo>
                    <a:pt x="784860" y="104147367"/>
                  </a:moveTo>
                  <a:cubicBezTo>
                    <a:pt x="905510" y="104188009"/>
                    <a:pt x="1042670" y="104214675"/>
                    <a:pt x="1177290" y="104214675"/>
                  </a:cubicBezTo>
                  <a:cubicBezTo>
                    <a:pt x="1311910" y="104214675"/>
                    <a:pt x="1441450" y="104191817"/>
                    <a:pt x="1560830" y="104151175"/>
                  </a:cubicBezTo>
                  <a:cubicBezTo>
                    <a:pt x="1563370" y="104149909"/>
                    <a:pt x="1565910" y="104149909"/>
                    <a:pt x="1568450" y="104148644"/>
                  </a:cubicBezTo>
                  <a:cubicBezTo>
                    <a:pt x="2016760" y="103986081"/>
                    <a:pt x="2346960" y="103556817"/>
                    <a:pt x="2353310" y="1027433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02664109"/>
                  </a:lnTo>
                  <a:cubicBezTo>
                    <a:pt x="6350" y="103559359"/>
                    <a:pt x="331470" y="103988617"/>
                    <a:pt x="784860" y="104147367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326212">
            <a:off x="734931" y="-1102241"/>
            <a:ext cx="2583249" cy="2237093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2164715">
            <a:off x="-1634622" y="-1015136"/>
            <a:ext cx="4014591" cy="3476636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288D1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101256" y="275691"/>
            <a:ext cx="3999035" cy="648535"/>
            <a:chOff x="0" y="0"/>
            <a:chExt cx="5332047" cy="86471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666861" y="50227"/>
              <a:ext cx="3665187" cy="81448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26353"/>
              <a:ext cx="1631163" cy="815582"/>
            </a:xfrm>
            <a:prstGeom prst="rect">
              <a:avLst/>
            </a:prstGeom>
          </p:spPr>
        </p:pic>
        <p:sp>
          <p:nvSpPr>
            <p:cNvPr id="12" name="AutoShape 12"/>
            <p:cNvSpPr/>
            <p:nvPr/>
          </p:nvSpPr>
          <p:spPr>
            <a:xfrm rot="-5400000">
              <a:off x="1216655" y="414508"/>
              <a:ext cx="864713" cy="0"/>
            </a:xfrm>
            <a:prstGeom prst="line">
              <a:avLst/>
            </a:prstGeom>
            <a:ln w="36811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4575" y="4009919"/>
            <a:ext cx="4218576" cy="41035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279317" y="4822779"/>
            <a:ext cx="1460318" cy="144965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554989" y="6634496"/>
            <a:ext cx="1214531" cy="121453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900228" y="4539642"/>
            <a:ext cx="1566484" cy="156648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049314" y="6571845"/>
            <a:ext cx="1268313" cy="1277182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6643418" y="2134152"/>
            <a:ext cx="5084266" cy="1867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8"/>
              </a:lnSpc>
            </a:pPr>
            <a:r>
              <a:rPr lang="en-US" sz="3648">
                <a:solidFill>
                  <a:srgbClr val="0E2350"/>
                </a:solidFill>
                <a:latin typeface="Clear Sans Thin Bold"/>
              </a:rPr>
              <a:t>Corporate Security</a:t>
            </a:r>
          </a:p>
          <a:p>
            <a:pPr algn="ctr">
              <a:lnSpc>
                <a:spcPts val="4828"/>
              </a:lnSpc>
            </a:pPr>
            <a:r>
              <a:rPr lang="en-US" sz="3448">
                <a:solidFill>
                  <a:srgbClr val="0E2350"/>
                </a:solidFill>
                <a:latin typeface="Cardo"/>
              </a:rPr>
              <a:t>(</a:t>
            </a:r>
            <a:r>
              <a:rPr lang="en-US" sz="3448">
                <a:solidFill>
                  <a:srgbClr val="0E2350"/>
                </a:solidFill>
                <a:latin typeface="Cardo Bold"/>
              </a:rPr>
              <a:t>Seguridad Coorporativa)</a:t>
            </a:r>
          </a:p>
          <a:p>
            <a:pPr algn="ctr">
              <a:lnSpc>
                <a:spcPts val="4968"/>
              </a:lnSpc>
              <a:spcBef>
                <a:spcPct val="0"/>
              </a:spcBef>
            </a:pPr>
            <a:endParaRPr lang="en-US" sz="3448">
              <a:solidFill>
                <a:srgbClr val="0E2350"/>
              </a:solidFill>
              <a:latin typeface="Cardo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162254" y="589523"/>
            <a:ext cx="5963492" cy="1434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8"/>
              </a:lnSpc>
            </a:pPr>
            <a:r>
              <a:rPr lang="en-US" sz="4056">
                <a:solidFill>
                  <a:srgbClr val="FF1616"/>
                </a:solidFill>
                <a:latin typeface="Arimo Bold"/>
              </a:rPr>
              <a:t>Enfoques de CTPAT</a:t>
            </a:r>
          </a:p>
          <a:p>
            <a:pPr algn="ctr">
              <a:lnSpc>
                <a:spcPts val="5678"/>
              </a:lnSpc>
              <a:spcBef>
                <a:spcPct val="0"/>
              </a:spcBef>
            </a:pPr>
            <a:endParaRPr lang="en-US" sz="4056">
              <a:solidFill>
                <a:srgbClr val="FF1616"/>
              </a:solidFill>
              <a:latin typeface="Arimo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84555" y="2509609"/>
            <a:ext cx="3564338" cy="60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E2350"/>
                </a:solidFill>
                <a:latin typeface="Clear Sans Thin Bold"/>
              </a:rPr>
              <a:t>1st Focus Area: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099257" y="4950991"/>
            <a:ext cx="4191143" cy="1546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lear Sans Thin"/>
              </a:rPr>
              <a:t>Security Vision &amp; Responsibility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rdo"/>
              </a:rPr>
              <a:t>(Visión de Seguridad y Responsabilidad)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000000"/>
              </a:solidFill>
              <a:latin typeface="Cardo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720775" y="4950991"/>
            <a:ext cx="4191143" cy="1155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0E2350"/>
                </a:solidFill>
                <a:latin typeface="Clear Sans Thin"/>
              </a:rPr>
              <a:t>Business Partners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0E2350"/>
                </a:solidFill>
                <a:latin typeface="Cardo"/>
              </a:rPr>
              <a:t>(Socios Comerciales)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0E2350"/>
              </a:solidFill>
              <a:latin typeface="Cardo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3720775" y="6792811"/>
            <a:ext cx="4191143" cy="1155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0E2350"/>
                </a:solidFill>
                <a:latin typeface="Clear Sans Thin"/>
              </a:rPr>
              <a:t>Cybersecurity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0E2350"/>
                </a:solidFill>
                <a:latin typeface="Cardo"/>
              </a:rPr>
              <a:t>(Ciberseguridad)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0E2350"/>
              </a:solidFill>
              <a:latin typeface="Cardo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099257" y="6792811"/>
            <a:ext cx="4191143" cy="1155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0E2350"/>
                </a:solidFill>
                <a:latin typeface="Clear Sans Thin"/>
              </a:rPr>
              <a:t>Risk Assessment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0E2350"/>
                </a:solidFill>
                <a:latin typeface="Cardo"/>
              </a:rPr>
              <a:t>(Evaluacion de Riesgos)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0E2350"/>
              </a:solidFill>
              <a:latin typeface="Card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62" t="3952" b="1278"/>
          <a:stretch>
            <a:fillRect/>
          </a:stretch>
        </p:blipFill>
        <p:spPr>
          <a:xfrm>
            <a:off x="830261" y="3847061"/>
            <a:ext cx="4120567" cy="41008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7999"/>
          </a:blip>
          <a:srcRect r="1063"/>
          <a:stretch>
            <a:fillRect/>
          </a:stretch>
        </p:blipFill>
        <p:spPr>
          <a:xfrm>
            <a:off x="5395115" y="1354331"/>
            <a:ext cx="7497770" cy="75783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53058" y="4989091"/>
            <a:ext cx="1028634" cy="10286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95115" y="6603425"/>
            <a:ext cx="1344520" cy="13445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030867" y="4650465"/>
            <a:ext cx="1367260" cy="13672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030867" y="6549622"/>
            <a:ext cx="1276673" cy="127667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162254" y="589523"/>
            <a:ext cx="5963492" cy="1434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8"/>
              </a:lnSpc>
            </a:pPr>
            <a:r>
              <a:rPr lang="en-US" sz="4056">
                <a:solidFill>
                  <a:srgbClr val="FF1616"/>
                </a:solidFill>
                <a:latin typeface="Arimo Bold"/>
              </a:rPr>
              <a:t>Enfoques de CTPAT</a:t>
            </a:r>
          </a:p>
          <a:p>
            <a:pPr algn="ctr">
              <a:lnSpc>
                <a:spcPts val="5678"/>
              </a:lnSpc>
              <a:spcBef>
                <a:spcPct val="0"/>
              </a:spcBef>
            </a:pPr>
            <a:endParaRPr lang="en-US" sz="4056">
              <a:solidFill>
                <a:srgbClr val="FF1616"/>
              </a:solidFill>
              <a:latin typeface="Arimo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737255" y="1876332"/>
            <a:ext cx="5171777" cy="18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8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968"/>
              </a:lnSpc>
              <a:spcBef>
                <a:spcPct val="0"/>
              </a:spcBef>
            </a:pPr>
            <a:r>
              <a:rPr lang="en-US" sz="3548">
                <a:solidFill>
                  <a:srgbClr val="E35020"/>
                </a:solidFill>
                <a:latin typeface="Clear Sans Thin"/>
              </a:rPr>
              <a:t>Transportation Security</a:t>
            </a:r>
          </a:p>
          <a:p>
            <a:pPr algn="ctr">
              <a:lnSpc>
                <a:spcPts val="4688"/>
              </a:lnSpc>
              <a:spcBef>
                <a:spcPct val="0"/>
              </a:spcBef>
            </a:pPr>
            <a:r>
              <a:rPr lang="en-US" sz="3348">
                <a:solidFill>
                  <a:srgbClr val="E35020"/>
                </a:solidFill>
                <a:latin typeface="Cardo"/>
              </a:rPr>
              <a:t>(</a:t>
            </a:r>
            <a:r>
              <a:rPr lang="en-US" sz="3348">
                <a:solidFill>
                  <a:srgbClr val="E35020"/>
                </a:solidFill>
                <a:latin typeface="Cardo Bold"/>
              </a:rPr>
              <a:t>Seguridad del Transporte)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99257" y="4711305"/>
            <a:ext cx="4611254" cy="1546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Clear Sans Thin"/>
              </a:rPr>
              <a:t>Conveyance and Instruments of International Traffic Security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Cardo"/>
              </a:rPr>
              <a:t>(Seguridad de modos de transporte e 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Cardo"/>
              </a:rPr>
              <a:t>instrumentos de trafico internacional)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99257" y="6874554"/>
            <a:ext cx="4611254" cy="764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E35020"/>
                </a:solidFill>
                <a:latin typeface="Clear Sans Thin"/>
              </a:rPr>
              <a:t>Seal Security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E35020"/>
                </a:solidFill>
                <a:latin typeface="Cardo"/>
              </a:rPr>
              <a:t>(Sellos de Seguridad)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489038" y="5092752"/>
            <a:ext cx="4611254" cy="773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rdo"/>
              </a:rPr>
              <a:t>Procedural Security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Cardo"/>
              </a:rPr>
              <a:t>(Seguridad de Procesos)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676746" y="6792811"/>
            <a:ext cx="4611254" cy="1155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E35020"/>
                </a:solidFill>
                <a:latin typeface="Clear Sans Thin"/>
              </a:rPr>
              <a:t>Agricultural Security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E35020"/>
                </a:solidFill>
                <a:latin typeface="Cardo"/>
              </a:rPr>
              <a:t>(Seguridad Agrícola)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E35020"/>
              </a:solidFill>
              <a:latin typeface="Cardo"/>
            </a:endParaRPr>
          </a:p>
        </p:txBody>
      </p:sp>
      <p:grpSp>
        <p:nvGrpSpPr>
          <p:cNvPr id="14" name="Group 14"/>
          <p:cNvGrpSpPr/>
          <p:nvPr/>
        </p:nvGrpSpPr>
        <p:grpSpPr>
          <a:xfrm rot="-5400000">
            <a:off x="9417197" y="68833"/>
            <a:ext cx="451011" cy="19961915"/>
            <a:chOff x="0" y="0"/>
            <a:chExt cx="2354580" cy="1042146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53310" cy="104214675"/>
            </a:xfrm>
            <a:custGeom>
              <a:avLst/>
              <a:gdLst/>
              <a:ahLst/>
              <a:cxnLst/>
              <a:rect l="l" t="t" r="r" b="b"/>
              <a:pathLst>
                <a:path w="2353310" h="104214675">
                  <a:moveTo>
                    <a:pt x="784860" y="104147367"/>
                  </a:moveTo>
                  <a:cubicBezTo>
                    <a:pt x="905510" y="104188009"/>
                    <a:pt x="1042670" y="104214675"/>
                    <a:pt x="1177290" y="104214675"/>
                  </a:cubicBezTo>
                  <a:cubicBezTo>
                    <a:pt x="1311910" y="104214675"/>
                    <a:pt x="1441450" y="104191817"/>
                    <a:pt x="1560830" y="104151175"/>
                  </a:cubicBezTo>
                  <a:cubicBezTo>
                    <a:pt x="1563370" y="104149909"/>
                    <a:pt x="1565910" y="104149909"/>
                    <a:pt x="1568450" y="104148644"/>
                  </a:cubicBezTo>
                  <a:cubicBezTo>
                    <a:pt x="2016760" y="103986081"/>
                    <a:pt x="2346960" y="103556817"/>
                    <a:pt x="2353310" y="1027433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02664109"/>
                  </a:lnTo>
                  <a:cubicBezTo>
                    <a:pt x="6350" y="103559359"/>
                    <a:pt x="331470" y="103988617"/>
                    <a:pt x="784860" y="104147367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326212">
            <a:off x="734931" y="-1102241"/>
            <a:ext cx="2583249" cy="2237093"/>
            <a:chOff x="0" y="0"/>
            <a:chExt cx="6350000" cy="54991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-2164715">
            <a:off x="-1634622" y="-1015136"/>
            <a:ext cx="4014591" cy="3476636"/>
            <a:chOff x="0" y="0"/>
            <a:chExt cx="6350000" cy="54991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288D1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4101256" y="275691"/>
            <a:ext cx="3999035" cy="648535"/>
            <a:chOff x="0" y="0"/>
            <a:chExt cx="5332047" cy="864713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666861" y="50227"/>
              <a:ext cx="3665187" cy="814486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0" y="26353"/>
              <a:ext cx="1631163" cy="815582"/>
            </a:xfrm>
            <a:prstGeom prst="rect">
              <a:avLst/>
            </a:prstGeom>
          </p:spPr>
        </p:pic>
        <p:sp>
          <p:nvSpPr>
            <p:cNvPr id="23" name="AutoShape 23"/>
            <p:cNvSpPr/>
            <p:nvPr/>
          </p:nvSpPr>
          <p:spPr>
            <a:xfrm rot="-5400000">
              <a:off x="1216655" y="414508"/>
              <a:ext cx="864713" cy="0"/>
            </a:xfrm>
            <a:prstGeom prst="line">
              <a:avLst/>
            </a:prstGeom>
            <a:ln w="36811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4" name="TextBox 24"/>
          <p:cNvSpPr txBox="1"/>
          <p:nvPr/>
        </p:nvSpPr>
        <p:spPr>
          <a:xfrm>
            <a:off x="1428521" y="2509609"/>
            <a:ext cx="3180308" cy="60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E35020"/>
                </a:solidFill>
                <a:latin typeface="Clear Sans Thin Bold"/>
              </a:rPr>
              <a:t>2nd Focus Area: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7649" y="3973351"/>
            <a:ext cx="4282053" cy="41844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7999"/>
          </a:blip>
          <a:srcRect r="1063"/>
          <a:stretch>
            <a:fillRect/>
          </a:stretch>
        </p:blipFill>
        <p:spPr>
          <a:xfrm>
            <a:off x="5395115" y="1354331"/>
            <a:ext cx="7497770" cy="757833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5400000">
            <a:off x="9417197" y="68833"/>
            <a:ext cx="451011" cy="19961915"/>
            <a:chOff x="0" y="0"/>
            <a:chExt cx="2354580" cy="10421467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104214675"/>
            </a:xfrm>
            <a:custGeom>
              <a:avLst/>
              <a:gdLst/>
              <a:ahLst/>
              <a:cxnLst/>
              <a:rect l="l" t="t" r="r" b="b"/>
              <a:pathLst>
                <a:path w="2353310" h="104214675">
                  <a:moveTo>
                    <a:pt x="784860" y="104147367"/>
                  </a:moveTo>
                  <a:cubicBezTo>
                    <a:pt x="905510" y="104188009"/>
                    <a:pt x="1042670" y="104214675"/>
                    <a:pt x="1177290" y="104214675"/>
                  </a:cubicBezTo>
                  <a:cubicBezTo>
                    <a:pt x="1311910" y="104214675"/>
                    <a:pt x="1441450" y="104191817"/>
                    <a:pt x="1560830" y="104151175"/>
                  </a:cubicBezTo>
                  <a:cubicBezTo>
                    <a:pt x="1563370" y="104149909"/>
                    <a:pt x="1565910" y="104149909"/>
                    <a:pt x="1568450" y="104148644"/>
                  </a:cubicBezTo>
                  <a:cubicBezTo>
                    <a:pt x="2016760" y="103986081"/>
                    <a:pt x="2346960" y="103556817"/>
                    <a:pt x="2353310" y="1027433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02664109"/>
                  </a:lnTo>
                  <a:cubicBezTo>
                    <a:pt x="6350" y="103559359"/>
                    <a:pt x="331470" y="103988617"/>
                    <a:pt x="784860" y="104147367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3326212">
            <a:off x="734931" y="-1102241"/>
            <a:ext cx="2583249" cy="2237093"/>
            <a:chOff x="0" y="0"/>
            <a:chExt cx="6350000" cy="5499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2164715">
            <a:off x="-1634622" y="-1015136"/>
            <a:ext cx="4014591" cy="3476636"/>
            <a:chOff x="0" y="0"/>
            <a:chExt cx="6350000" cy="54991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288D1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4101256" y="275691"/>
            <a:ext cx="3999035" cy="648535"/>
            <a:chOff x="0" y="0"/>
            <a:chExt cx="5332047" cy="864713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666861" y="50227"/>
              <a:ext cx="3665187" cy="81448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26353"/>
              <a:ext cx="1631163" cy="815582"/>
            </a:xfrm>
            <a:prstGeom prst="rect">
              <a:avLst/>
            </a:prstGeom>
          </p:spPr>
        </p:pic>
        <p:sp>
          <p:nvSpPr>
            <p:cNvPr id="13" name="AutoShape 13"/>
            <p:cNvSpPr/>
            <p:nvPr/>
          </p:nvSpPr>
          <p:spPr>
            <a:xfrm rot="-5400000">
              <a:off x="1216655" y="414508"/>
              <a:ext cx="864713" cy="0"/>
            </a:xfrm>
            <a:prstGeom prst="line">
              <a:avLst/>
            </a:prstGeom>
            <a:ln w="36811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07007" y="4551237"/>
            <a:ext cx="1565716" cy="15657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466466" y="6434718"/>
            <a:ext cx="1391576" cy="139157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937740" y="4602632"/>
            <a:ext cx="1462927" cy="146292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009010" y="6615492"/>
            <a:ext cx="1320386" cy="1320386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6162254" y="589523"/>
            <a:ext cx="5963492" cy="1434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8"/>
              </a:lnSpc>
            </a:pPr>
            <a:r>
              <a:rPr lang="en-US" sz="4056">
                <a:solidFill>
                  <a:srgbClr val="FF1616"/>
                </a:solidFill>
                <a:latin typeface="Arimo Bold"/>
              </a:rPr>
              <a:t>Enfoques de CTPAT</a:t>
            </a:r>
          </a:p>
          <a:p>
            <a:pPr algn="ctr">
              <a:lnSpc>
                <a:spcPts val="5678"/>
              </a:lnSpc>
              <a:spcBef>
                <a:spcPct val="0"/>
              </a:spcBef>
            </a:pPr>
            <a:endParaRPr lang="en-US" sz="4056">
              <a:solidFill>
                <a:srgbClr val="FF1616"/>
              </a:solidFill>
              <a:latin typeface="Arimo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189865" y="1876332"/>
            <a:ext cx="6266557" cy="2447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8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968"/>
              </a:lnSpc>
              <a:spcBef>
                <a:spcPct val="0"/>
              </a:spcBef>
            </a:pPr>
            <a:r>
              <a:rPr lang="en-US" sz="3548">
                <a:solidFill>
                  <a:srgbClr val="793372"/>
                </a:solidFill>
                <a:latin typeface="Clear Sans Thin"/>
              </a:rPr>
              <a:t>People and Physical Security</a:t>
            </a:r>
          </a:p>
          <a:p>
            <a:pPr algn="ctr">
              <a:lnSpc>
                <a:spcPts val="4688"/>
              </a:lnSpc>
              <a:spcBef>
                <a:spcPct val="0"/>
              </a:spcBef>
            </a:pPr>
            <a:r>
              <a:rPr lang="en-US" sz="3348">
                <a:solidFill>
                  <a:srgbClr val="793372"/>
                </a:solidFill>
                <a:latin typeface="Cardo Bold"/>
              </a:rPr>
              <a:t>(Seguridad Física y del Personal)</a:t>
            </a:r>
          </a:p>
          <a:p>
            <a:pPr algn="ctr">
              <a:lnSpc>
                <a:spcPts val="4688"/>
              </a:lnSpc>
              <a:spcBef>
                <a:spcPct val="0"/>
              </a:spcBef>
            </a:pPr>
            <a:endParaRPr lang="en-US" sz="3348">
              <a:solidFill>
                <a:srgbClr val="793372"/>
              </a:solidFill>
              <a:latin typeface="Cardo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65356" y="2509609"/>
            <a:ext cx="3106638" cy="60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793372"/>
                </a:solidFill>
                <a:latin typeface="Clear Sans Thin Bold"/>
              </a:rPr>
              <a:t>3rd Focus Area: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972723" y="4888612"/>
            <a:ext cx="3953016" cy="1546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lear Sans Thin"/>
              </a:rPr>
              <a:t>Physical Security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rdo"/>
              </a:rPr>
              <a:t>(Seguridad Física)</a:t>
            </a:r>
          </a:p>
          <a:p>
            <a:pPr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Cardo"/>
            </a:endParaRPr>
          </a:p>
          <a:p>
            <a:pPr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000000"/>
              </a:solidFill>
              <a:latin typeface="Cardo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972723" y="6717377"/>
            <a:ext cx="3953016" cy="1546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793372"/>
                </a:solidFill>
                <a:latin typeface="Clear Sans Thin"/>
              </a:rPr>
              <a:t>Physical Access Controls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793372"/>
                </a:solidFill>
                <a:latin typeface="Cardo"/>
              </a:rPr>
              <a:t>(Controles de Acceso Físico</a:t>
            </a:r>
            <a:r>
              <a:rPr lang="en-US" sz="2199">
                <a:solidFill>
                  <a:srgbClr val="000000"/>
                </a:solidFill>
                <a:latin typeface="Cardo"/>
              </a:rPr>
              <a:t>)</a:t>
            </a:r>
          </a:p>
          <a:p>
            <a:pPr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Cardo"/>
            </a:endParaRPr>
          </a:p>
          <a:p>
            <a:pPr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000000"/>
              </a:solidFill>
              <a:latin typeface="Cardo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3686641" y="4888612"/>
            <a:ext cx="3953016" cy="1546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lear Sans Thin"/>
              </a:rPr>
              <a:t>Personnel Security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rdo"/>
              </a:rPr>
              <a:t>(Seguridad del Personal)</a:t>
            </a:r>
          </a:p>
          <a:p>
            <a:pPr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Cardo"/>
            </a:endParaRPr>
          </a:p>
          <a:p>
            <a:pPr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000000"/>
              </a:solidFill>
              <a:latin typeface="Cardo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686641" y="6326406"/>
            <a:ext cx="3953016" cy="2328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793372"/>
                </a:solidFill>
                <a:latin typeface="Clear Sans Thin"/>
              </a:rPr>
              <a:t>Education, Training and Awareness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793372"/>
                </a:solidFill>
                <a:latin typeface="Cardo"/>
              </a:rPr>
              <a:t>(Educación, formación y concienciación</a:t>
            </a:r>
            <a:r>
              <a:rPr lang="en-US" sz="2199">
                <a:solidFill>
                  <a:srgbClr val="000000"/>
                </a:solidFill>
                <a:latin typeface="Cardo"/>
              </a:rPr>
              <a:t>)</a:t>
            </a:r>
          </a:p>
          <a:p>
            <a:pPr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Cardo"/>
            </a:endParaRPr>
          </a:p>
          <a:p>
            <a:pPr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000000"/>
              </a:solidFill>
              <a:latin typeface="Card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006814" y="-472143"/>
            <a:ext cx="3986458" cy="3452093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46" r="-14946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1143914" y="1361133"/>
            <a:ext cx="3986458" cy="3452093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4946" r="-14946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157542" y="4960643"/>
            <a:ext cx="3986458" cy="3452093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25794" r="-25794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975858" y="3147919"/>
            <a:ext cx="3986458" cy="3452093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15519" r="-15519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-1143914" y="4971488"/>
            <a:ext cx="3986458" cy="3452093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/>
              <a:stretch>
                <a:fillRect l="-14946" r="-14946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975858" y="6807557"/>
            <a:ext cx="3986458" cy="3452093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/>
              <a:stretch>
                <a:fillRect l="-14946" r="-14946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5157542" y="1361133"/>
            <a:ext cx="3986458" cy="3452093"/>
            <a:chOff x="0" y="0"/>
            <a:chExt cx="4282440" cy="370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8"/>
              <a:stretch>
                <a:fillRect l="-14946" r="-14946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483578" y="10259650"/>
            <a:ext cx="3647304" cy="3158401"/>
            <a:chOff x="0" y="0"/>
            <a:chExt cx="4282440" cy="3708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9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57542" y="1344713"/>
            <a:ext cx="3986458" cy="345009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134389" y="4987258"/>
            <a:ext cx="3986458" cy="345009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>
            <a:alphaModFix amt="3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3914" y="1361133"/>
            <a:ext cx="3986458" cy="345009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975858" y="6809552"/>
            <a:ext cx="3986458" cy="345009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06814" y="-472143"/>
            <a:ext cx="3986458" cy="345009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1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157542" y="4973483"/>
            <a:ext cx="3986458" cy="345009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131291" y="185703"/>
            <a:ext cx="3793485" cy="84299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406083" y="160994"/>
            <a:ext cx="1688261" cy="844131"/>
          </a:xfrm>
          <a:prstGeom prst="rect">
            <a:avLst/>
          </a:prstGeom>
        </p:spPr>
      </p:pic>
      <p:sp>
        <p:nvSpPr>
          <p:cNvPr id="26" name="AutoShape 26"/>
          <p:cNvSpPr/>
          <p:nvPr/>
        </p:nvSpPr>
        <p:spPr>
          <a:xfrm rot="-5400000">
            <a:off x="13665327" y="562736"/>
            <a:ext cx="894982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7" name="Group 27"/>
          <p:cNvGrpSpPr>
            <a:grpSpLocks noChangeAspect="1"/>
          </p:cNvGrpSpPr>
          <p:nvPr/>
        </p:nvGrpSpPr>
        <p:grpSpPr>
          <a:xfrm rot="-5088672">
            <a:off x="15075265" y="8782337"/>
            <a:ext cx="3827760" cy="3314841"/>
            <a:chOff x="0" y="0"/>
            <a:chExt cx="6350000" cy="54991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 rot="-5088672">
            <a:off x="16374120" y="7600880"/>
            <a:ext cx="3827760" cy="3314841"/>
            <a:chOff x="0" y="0"/>
            <a:chExt cx="6350000" cy="54991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288D1"/>
            </a:solidFill>
          </p:spPr>
        </p:sp>
      </p:grpSp>
      <p:sp>
        <p:nvSpPr>
          <p:cNvPr id="31" name="TextBox 31"/>
          <p:cNvSpPr txBox="1"/>
          <p:nvPr/>
        </p:nvSpPr>
        <p:spPr>
          <a:xfrm>
            <a:off x="9643386" y="1619434"/>
            <a:ext cx="6524165" cy="4581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1616"/>
                </a:solidFill>
                <a:latin typeface="Arimo Bold"/>
              </a:rPr>
              <a:t>Industrias que buscan Proveedores Certificados en CTPAT</a:t>
            </a:r>
          </a:p>
          <a:p>
            <a:pPr algn="ctr">
              <a:lnSpc>
                <a:spcPts val="5599"/>
              </a:lnSpc>
            </a:pPr>
            <a:endParaRPr lang="en-US" sz="3999">
              <a:solidFill>
                <a:srgbClr val="FF1616"/>
              </a:solidFill>
              <a:latin typeface="Arimo Bold"/>
            </a:endParaRPr>
          </a:p>
          <a:p>
            <a:pPr algn="ctr">
              <a:lnSpc>
                <a:spcPts val="5599"/>
              </a:lnSpc>
            </a:pPr>
            <a:endParaRPr lang="en-US" sz="3999">
              <a:solidFill>
                <a:srgbClr val="FF1616"/>
              </a:solidFill>
              <a:latin typeface="Arimo Bold"/>
            </a:endParaRPr>
          </a:p>
          <a:p>
            <a:pPr algn="ctr">
              <a:lnSpc>
                <a:spcPts val="8400"/>
              </a:lnSpc>
              <a:spcBef>
                <a:spcPct val="0"/>
              </a:spcBef>
            </a:pPr>
            <a:endParaRPr lang="en-US" sz="3999">
              <a:solidFill>
                <a:srgbClr val="FF1616"/>
              </a:solidFill>
              <a:latin typeface="Arimo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9144000" y="4157445"/>
            <a:ext cx="7522938" cy="4557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3110" lvl="1" indent="-316555" algn="just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000000"/>
                </a:solidFill>
                <a:latin typeface="Clear Sans Thin"/>
              </a:rPr>
              <a:t>Farmacéutica</a:t>
            </a:r>
          </a:p>
          <a:p>
            <a:pPr marL="633110" lvl="1" indent="-316555" algn="just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000000"/>
                </a:solidFill>
                <a:latin typeface="Clear Sans Thin"/>
              </a:rPr>
              <a:t>Perecederos</a:t>
            </a:r>
          </a:p>
          <a:p>
            <a:pPr marL="633110" lvl="1" indent="-316555" algn="just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000000"/>
                </a:solidFill>
                <a:latin typeface="Clear Sans Thin"/>
              </a:rPr>
              <a:t>Mercancías Peligrosas</a:t>
            </a:r>
          </a:p>
          <a:p>
            <a:pPr marL="633110" lvl="1" indent="-316555" algn="just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000000"/>
                </a:solidFill>
                <a:latin typeface="Clear Sans Thin"/>
              </a:rPr>
              <a:t>Freight Forwarders</a:t>
            </a:r>
          </a:p>
          <a:p>
            <a:pPr marL="633110" lvl="1" indent="-316555" algn="just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000000"/>
                </a:solidFill>
                <a:latin typeface="Clear Sans Thin"/>
              </a:rPr>
              <a:t>Automotriz </a:t>
            </a:r>
          </a:p>
          <a:p>
            <a:pPr marL="633110" lvl="1" indent="-316555" algn="just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000000"/>
                </a:solidFill>
                <a:latin typeface="Clear Sans Thin"/>
              </a:rPr>
              <a:t>Aeroespacial</a:t>
            </a:r>
          </a:p>
          <a:p>
            <a:pPr algn="just">
              <a:lnSpc>
                <a:spcPts val="4105"/>
              </a:lnSpc>
            </a:pPr>
            <a:endParaRPr lang="en-US" sz="2932">
              <a:solidFill>
                <a:srgbClr val="000000"/>
              </a:solidFill>
              <a:latin typeface="Clear Sans Thin"/>
            </a:endParaRPr>
          </a:p>
          <a:p>
            <a:pPr algn="just">
              <a:lnSpc>
                <a:spcPts val="3630"/>
              </a:lnSpc>
            </a:pPr>
            <a:endParaRPr lang="en-US" sz="2932">
              <a:solidFill>
                <a:srgbClr val="000000"/>
              </a:solidFill>
              <a:latin typeface="Clear Sans Thin"/>
            </a:endParaRPr>
          </a:p>
          <a:p>
            <a:pPr algn="just">
              <a:lnSpc>
                <a:spcPts val="3630"/>
              </a:lnSpc>
              <a:spcBef>
                <a:spcPct val="0"/>
              </a:spcBef>
            </a:pPr>
            <a:endParaRPr lang="en-US" sz="2932">
              <a:solidFill>
                <a:srgbClr val="000000"/>
              </a:solidFill>
              <a:latin typeface="Clear Sans Thin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3741511" y="4157445"/>
            <a:ext cx="3853309" cy="2588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3111" lvl="1" indent="-316555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000000"/>
                </a:solidFill>
                <a:latin typeface="Clear Sans Thin"/>
              </a:rPr>
              <a:t>Agencias Aduanales</a:t>
            </a:r>
          </a:p>
          <a:p>
            <a:pPr marL="633111" lvl="1" indent="-316555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000000"/>
                </a:solidFill>
                <a:latin typeface="Clear Sans Thin"/>
              </a:rPr>
              <a:t>CustomBrokers</a:t>
            </a:r>
          </a:p>
          <a:p>
            <a:pPr marL="633111" lvl="1" indent="-316555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000000"/>
                </a:solidFill>
                <a:latin typeface="Clear Sans Thin"/>
              </a:rPr>
              <a:t>Retail</a:t>
            </a:r>
          </a:p>
          <a:p>
            <a:pPr marL="633111" lvl="1" indent="-316555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000000"/>
                </a:solidFill>
                <a:latin typeface="Clear Sans Thin"/>
              </a:rPr>
              <a:t>Paquetería</a:t>
            </a:r>
          </a:p>
          <a:p>
            <a:pPr marL="633111" lvl="1" indent="-316555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000000"/>
                </a:solidFill>
                <a:latin typeface="Clear Sans Thin"/>
              </a:rPr>
              <a:t>Energética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9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975858" y="3147919"/>
            <a:ext cx="3986458" cy="345009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000" b="49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169377"/>
            <a:ext cx="9372600" cy="8088923"/>
            <a:chOff x="0" y="0"/>
            <a:chExt cx="2314602" cy="1997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14603" cy="1997593"/>
            </a:xfrm>
            <a:custGeom>
              <a:avLst/>
              <a:gdLst/>
              <a:ahLst/>
              <a:cxnLst/>
              <a:rect l="l" t="t" r="r" b="b"/>
              <a:pathLst>
                <a:path w="2314603" h="1997593">
                  <a:moveTo>
                    <a:pt x="0" y="0"/>
                  </a:moveTo>
                  <a:lnTo>
                    <a:pt x="2314603" y="0"/>
                  </a:lnTo>
                  <a:lnTo>
                    <a:pt x="2314603" y="1997593"/>
                  </a:lnTo>
                  <a:lnTo>
                    <a:pt x="0" y="199759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12358" y="4826244"/>
            <a:ext cx="3347385" cy="1673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2488" y="4508988"/>
            <a:ext cx="634512" cy="6345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52488" y="5314196"/>
            <a:ext cx="634512" cy="6345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52488" y="6142138"/>
            <a:ext cx="658669" cy="658669"/>
          </a:xfrm>
          <a:prstGeom prst="rect">
            <a:avLst/>
          </a:prstGeom>
        </p:spPr>
      </p:pic>
      <p:pic>
        <p:nvPicPr>
          <p:cNvPr id="9" name="Picture 9">
            <a:hlinkClick r:id="rId10" tooltip="https://www.facebook.com/ghadvisor36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07001" y="7707454"/>
            <a:ext cx="762837" cy="762837"/>
          </a:xfrm>
          <a:prstGeom prst="rect">
            <a:avLst/>
          </a:prstGeom>
        </p:spPr>
      </p:pic>
      <p:pic>
        <p:nvPicPr>
          <p:cNvPr id="10" name="Picture 10">
            <a:hlinkClick r:id="rId13" tooltip="https://www.instagram.com/ghadvisor360/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44902" y="7742498"/>
            <a:ext cx="762837" cy="762837"/>
          </a:xfrm>
          <a:prstGeom prst="rect">
            <a:avLst/>
          </a:prstGeom>
        </p:spPr>
      </p:pic>
      <p:pic>
        <p:nvPicPr>
          <p:cNvPr id="11" name="Picture 11">
            <a:hlinkClick r:id="rId16" tooltip="https://t.me/ghadvisor360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664689" y="7707454"/>
            <a:ext cx="801931" cy="762837"/>
          </a:xfrm>
          <a:prstGeom prst="rect">
            <a:avLst/>
          </a:prstGeom>
        </p:spPr>
      </p:pic>
      <p:pic>
        <p:nvPicPr>
          <p:cNvPr id="12" name="Picture 12">
            <a:hlinkClick r:id="rId19" tooltip="https://wa.me/message/FIVX5U43X7M4H1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12086" y="7294639"/>
            <a:ext cx="1652335" cy="1658554"/>
          </a:xfrm>
          <a:prstGeom prst="rect">
            <a:avLst/>
          </a:prstGeom>
        </p:spPr>
      </p:pic>
      <p:pic>
        <p:nvPicPr>
          <p:cNvPr id="13" name="Picture 13">
            <a:hlinkClick r:id="rId22" tooltip="https://www.linkedin.com/company/gh-advisor-360%C2%B0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6688870" y="7676647"/>
            <a:ext cx="871157" cy="82868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851855" y="4594713"/>
            <a:ext cx="5996849" cy="805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</a:pPr>
            <a:r>
              <a:rPr lang="en-US" sz="2295">
                <a:solidFill>
                  <a:srgbClr val="000000"/>
                </a:solidFill>
                <a:latin typeface="Articulat"/>
              </a:rPr>
              <a:t> +52 5573223551  </a:t>
            </a:r>
          </a:p>
          <a:p>
            <a:pPr algn="just">
              <a:lnSpc>
                <a:spcPts val="3213"/>
              </a:lnSpc>
              <a:spcBef>
                <a:spcPct val="0"/>
              </a:spcBef>
            </a:pPr>
            <a:endParaRPr lang="en-US" sz="2295">
              <a:solidFill>
                <a:srgbClr val="000000"/>
              </a:solidFill>
              <a:latin typeface="Articula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887632" y="1498205"/>
            <a:ext cx="5996849" cy="2431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Solicita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una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asesoría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gratuita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de 30 min para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identificar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las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necesidades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y/o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características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de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Seguridad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que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podemos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abordar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para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darte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una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solución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de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impacto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a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tu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organización</a:t>
            </a:r>
            <a:r>
              <a:rPr lang="en-US" sz="2295" dirty="0">
                <a:solidFill>
                  <a:srgbClr val="000000"/>
                </a:solidFill>
                <a:latin typeface="Clear Sans Thin Bold"/>
              </a:rPr>
              <a:t>.</a:t>
            </a:r>
          </a:p>
          <a:p>
            <a:pPr algn="just">
              <a:lnSpc>
                <a:spcPts val="3213"/>
              </a:lnSpc>
              <a:spcBef>
                <a:spcPct val="0"/>
              </a:spcBef>
            </a:pPr>
            <a:endParaRPr lang="en-US" sz="2295" dirty="0">
              <a:solidFill>
                <a:srgbClr val="000000"/>
              </a:solidFill>
              <a:latin typeface="Clear Sans Thin Bold"/>
            </a:endParaRPr>
          </a:p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 dirty="0" err="1">
                <a:solidFill>
                  <a:srgbClr val="FF1616"/>
                </a:solidFill>
                <a:latin typeface="Clear Sans Thin Bold"/>
              </a:rPr>
              <a:t>Contacto</a:t>
            </a:r>
            <a:r>
              <a:rPr lang="en-US" sz="2295" dirty="0">
                <a:solidFill>
                  <a:srgbClr val="FF1616"/>
                </a:solidFill>
                <a:latin typeface="Clear Sans Thin Bold"/>
              </a:rPr>
              <a:t>: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51855" y="5402873"/>
            <a:ext cx="5996849" cy="397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>
                <a:solidFill>
                  <a:srgbClr val="000000"/>
                </a:solidFill>
                <a:latin typeface="Articulat"/>
              </a:rPr>
              <a:t> </a:t>
            </a:r>
            <a:r>
              <a:rPr lang="en-US" sz="2295" u="sng">
                <a:solidFill>
                  <a:srgbClr val="000000"/>
                </a:solidFill>
                <a:latin typeface="Articulat"/>
              </a:rPr>
              <a:t>sales@ghadvisor360.com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51855" y="6197197"/>
            <a:ext cx="5996849" cy="397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 u="sng">
                <a:solidFill>
                  <a:srgbClr val="000000"/>
                </a:solidFill>
                <a:latin typeface="Articulat"/>
              </a:rPr>
              <a:t> www.ghadvisor360.com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732</Words>
  <Application>Microsoft Office PowerPoint</Application>
  <PresentationFormat>Personalizado</PresentationFormat>
  <Paragraphs>138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20" baseType="lpstr">
      <vt:lpstr>Arimo Bold</vt:lpstr>
      <vt:lpstr>Articulat</vt:lpstr>
      <vt:lpstr>Calibri</vt:lpstr>
      <vt:lpstr>Cardo Bold</vt:lpstr>
      <vt:lpstr>Yanonne Kaffeesatz Regular Bold</vt:lpstr>
      <vt:lpstr>Cardo</vt:lpstr>
      <vt:lpstr>Clear Sans Thin</vt:lpstr>
      <vt:lpstr>Clear Sans Thin Bold</vt:lpstr>
      <vt:lpstr>Bebas Neue Bold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#6E1212</dc:title>
  <dc:creator>Nancy Alvarez</dc:creator>
  <cp:lastModifiedBy>Nancy Alvarez</cp:lastModifiedBy>
  <cp:revision>2</cp:revision>
  <dcterms:created xsi:type="dcterms:W3CDTF">2006-08-16T00:00:00Z</dcterms:created>
  <dcterms:modified xsi:type="dcterms:W3CDTF">2022-07-13T21:28:55Z</dcterms:modified>
  <dc:identifier>DAEs8f-xmZM</dc:identifier>
</cp:coreProperties>
</file>