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</p:sldIdLst>
  <p:sldSz cx="18288000" cy="10287000"/>
  <p:notesSz cx="6858000" cy="9144000"/>
  <p:embeddedFontLst>
    <p:embeddedFont>
      <p:font typeface="Arimo" panose="020B0604020202020204" charset="0"/>
      <p:regular r:id="rId15"/>
    </p:embeddedFont>
    <p:embeddedFont>
      <p:font typeface="Arimo Bold" panose="020B0604020202020204" charset="0"/>
      <p:regular r:id="rId16"/>
    </p:embeddedFont>
    <p:embeddedFont>
      <p:font typeface="Articulat" panose="020B0604020202020204" charset="0"/>
      <p:regular r:id="rId17"/>
    </p:embeddedFont>
    <p:embeddedFont>
      <p:font typeface="Articulat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lear Sans Regular" panose="020B0604020202020204" charset="0"/>
      <p:regular r:id="rId23"/>
    </p:embeddedFont>
    <p:embeddedFont>
      <p:font typeface="Clear Sans Regular Bold" panose="020B0604020202020204" charset="0"/>
      <p:regular r:id="rId24"/>
    </p:embeddedFont>
    <p:embeddedFont>
      <p:font typeface="Clear Sans Thin" panose="020B0604020202020204" charset="0"/>
      <p:regular r:id="rId25"/>
    </p:embeddedFont>
    <p:embeddedFont>
      <p:font typeface="Clear Sans Thin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Alvarez" userId="698b39c4-8e3c-41bd-b9bd-bf399f50c242" providerId="ADAL" clId="{8BA37134-2EEC-41E9-9EF2-613004FB67A3}"/>
    <pc:docChg chg="delSld">
      <pc:chgData name="Nancy Alvarez" userId="698b39c4-8e3c-41bd-b9bd-bf399f50c242" providerId="ADAL" clId="{8BA37134-2EEC-41E9-9EF2-613004FB67A3}" dt="2022-07-13T21:32:39.145" v="0" actId="2696"/>
      <pc:docMkLst>
        <pc:docMk/>
      </pc:docMkLst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56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57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58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59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0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1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2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3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4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5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6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7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8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69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0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1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2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3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4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5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6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7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8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79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0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1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2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3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4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5"/>
        </pc:sldMkLst>
      </pc:sldChg>
      <pc:sldChg chg="del">
        <pc:chgData name="Nancy Alvarez" userId="698b39c4-8e3c-41bd-b9bd-bf399f50c242" providerId="ADAL" clId="{8BA37134-2EEC-41E9-9EF2-613004FB67A3}" dt="2022-07-13T21:32:39.145" v="0" actId="2696"/>
        <pc:sldMkLst>
          <pc:docMk/>
          <pc:sldMk cId="0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ww.instagram.com/ghadvisor360/" TargetMode="External"/><Relationship Id="rId18" Type="http://schemas.openxmlformats.org/officeDocument/2006/relationships/image" Target="../media/image37.svg"/><Relationship Id="rId3" Type="http://schemas.openxmlformats.org/officeDocument/2006/relationships/image" Target="../media/image25.png"/><Relationship Id="rId21" Type="http://schemas.openxmlformats.org/officeDocument/2006/relationships/image" Target="../media/image39.svg"/><Relationship Id="rId7" Type="http://schemas.openxmlformats.org/officeDocument/2006/relationships/image" Target="../media/image29.sv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" Type="http://schemas.openxmlformats.org/officeDocument/2006/relationships/image" Target="../media/image24.jpeg"/><Relationship Id="rId16" Type="http://schemas.openxmlformats.org/officeDocument/2006/relationships/hyperlink" Target="https://t.me/ghadvisor360" TargetMode="Externa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41.svg"/><Relationship Id="rId5" Type="http://schemas.openxmlformats.org/officeDocument/2006/relationships/image" Target="../media/image27.svg"/><Relationship Id="rId15" Type="http://schemas.openxmlformats.org/officeDocument/2006/relationships/image" Target="../media/image35.svg"/><Relationship Id="rId23" Type="http://schemas.openxmlformats.org/officeDocument/2006/relationships/image" Target="../media/image40.png"/><Relationship Id="rId10" Type="http://schemas.openxmlformats.org/officeDocument/2006/relationships/hyperlink" Target="https://www.facebook.com/ghadvisor360" TargetMode="External"/><Relationship Id="rId19" Type="http://schemas.openxmlformats.org/officeDocument/2006/relationships/hyperlink" Target="https://wa.me/message/FIVX5U43X7M4H1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4.png"/><Relationship Id="rId22" Type="http://schemas.openxmlformats.org/officeDocument/2006/relationships/hyperlink" Target="https://www.linkedin.com/company/gh-advisor-360%C2%B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46" b="77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615082" y="-503620"/>
            <a:ext cx="2280640" cy="2918629"/>
            <a:chOff x="0" y="0"/>
            <a:chExt cx="2354580" cy="3013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3013253"/>
            </a:xfrm>
            <a:custGeom>
              <a:avLst/>
              <a:gdLst/>
              <a:ahLst/>
              <a:cxnLst/>
              <a:rect l="l" t="t" r="r" b="b"/>
              <a:pathLst>
                <a:path w="2353310" h="3013253">
                  <a:moveTo>
                    <a:pt x="784860" y="2945943"/>
                  </a:moveTo>
                  <a:cubicBezTo>
                    <a:pt x="905510" y="2986583"/>
                    <a:pt x="1042670" y="3013253"/>
                    <a:pt x="1177290" y="3013253"/>
                  </a:cubicBezTo>
                  <a:cubicBezTo>
                    <a:pt x="1311910" y="3013253"/>
                    <a:pt x="1441450" y="2990393"/>
                    <a:pt x="1560830" y="2949753"/>
                  </a:cubicBezTo>
                  <a:cubicBezTo>
                    <a:pt x="1563370" y="2948483"/>
                    <a:pt x="1565910" y="2948483"/>
                    <a:pt x="1568450" y="2947213"/>
                  </a:cubicBezTo>
                  <a:cubicBezTo>
                    <a:pt x="2016760" y="2784653"/>
                    <a:pt x="2346960" y="2355393"/>
                    <a:pt x="2353310" y="185329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851918"/>
                  </a:lnTo>
                  <a:cubicBezTo>
                    <a:pt x="6350" y="2357933"/>
                    <a:pt x="331470" y="2787193"/>
                    <a:pt x="784860" y="29459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48999" y="687287"/>
            <a:ext cx="2012806" cy="100640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814559" y="955695"/>
            <a:ext cx="8657144" cy="5078219"/>
          </a:xfrm>
          <a:prstGeom prst="rect">
            <a:avLst/>
          </a:prstGeom>
          <a:solidFill>
            <a:srgbClr val="04426E">
              <a:alpha val="76863"/>
            </a:srgbClr>
          </a:solidFill>
        </p:spPr>
      </p:sp>
      <p:grpSp>
        <p:nvGrpSpPr>
          <p:cNvPr id="7" name="Group 7"/>
          <p:cNvGrpSpPr/>
          <p:nvPr/>
        </p:nvGrpSpPr>
        <p:grpSpPr>
          <a:xfrm>
            <a:off x="1028700" y="1371616"/>
            <a:ext cx="8205975" cy="4662297"/>
            <a:chOff x="0" y="0"/>
            <a:chExt cx="10941300" cy="6216397"/>
          </a:xfrm>
        </p:grpSpPr>
        <p:sp>
          <p:nvSpPr>
            <p:cNvPr id="8" name="TextBox 8"/>
            <p:cNvSpPr txBox="1"/>
            <p:nvPr/>
          </p:nvSpPr>
          <p:spPr>
            <a:xfrm>
              <a:off x="0" y="-8341"/>
              <a:ext cx="10941300" cy="508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30"/>
                </a:lnSpc>
              </a:pPr>
              <a:r>
                <a:rPr lang="en-US" sz="5025" spc="150">
                  <a:solidFill>
                    <a:srgbClr val="FFFFFF"/>
                  </a:solidFill>
                  <a:latin typeface="Articulat Bold"/>
                </a:rPr>
                <a:t>Diseño y Desarrollo Estratégico con Maximización de recursos para almacenes y/o distribución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453265"/>
              <a:ext cx="10941300" cy="7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7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204738" y="5388378"/>
            <a:ext cx="392694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14559" y="7929177"/>
            <a:ext cx="11010563" cy="260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7"/>
              </a:lnSpc>
              <a:spcBef>
                <a:spcPct val="0"/>
              </a:spcBef>
            </a:pPr>
            <a:r>
              <a:rPr lang="en-US" sz="2969">
                <a:solidFill>
                  <a:srgbClr val="FFFFFF"/>
                </a:solidFill>
                <a:latin typeface="Clear Sans Regular Bold"/>
              </a:rPr>
              <a:t>En GH advisor podemos ayudarte con el</a:t>
            </a:r>
            <a:r>
              <a:rPr lang="en-US" sz="2969">
                <a:solidFill>
                  <a:srgbClr val="04426E"/>
                </a:solidFill>
                <a:latin typeface="Clear Sans Regular Bold"/>
              </a:rPr>
              <a:t> diseño, desarrollo, </a:t>
            </a:r>
            <a:r>
              <a:rPr lang="en-US" sz="2969">
                <a:solidFill>
                  <a:srgbClr val="FFFFFF"/>
                </a:solidFill>
                <a:latin typeface="Clear Sans Regular Bold"/>
              </a:rPr>
              <a:t>puesta en marcha de tu almacén de </a:t>
            </a:r>
            <a:r>
              <a:rPr lang="en-US" sz="2969">
                <a:solidFill>
                  <a:srgbClr val="04426E"/>
                </a:solidFill>
                <a:latin typeface="Clear Sans Regular Bold"/>
              </a:rPr>
              <a:t>mercancía general</a:t>
            </a:r>
            <a:r>
              <a:rPr lang="en-US" sz="2969">
                <a:solidFill>
                  <a:srgbClr val="FFFFFF"/>
                </a:solidFill>
                <a:latin typeface="Clear Sans Regular Bold"/>
              </a:rPr>
              <a:t> o con enfoque farmacéutico, alimentario y/o </a:t>
            </a:r>
            <a:r>
              <a:rPr lang="en-US" sz="2969">
                <a:solidFill>
                  <a:srgbClr val="04426E"/>
                </a:solidFill>
                <a:latin typeface="Clear Sans Regular Bold"/>
              </a:rPr>
              <a:t>equipo medico</a:t>
            </a:r>
          </a:p>
          <a:p>
            <a:pPr algn="ctr">
              <a:lnSpc>
                <a:spcPts val="4157"/>
              </a:lnSpc>
              <a:spcBef>
                <a:spcPct val="0"/>
              </a:spcBef>
            </a:pPr>
            <a:endParaRPr lang="en-US" sz="2969">
              <a:solidFill>
                <a:srgbClr val="04426E"/>
              </a:solidFill>
              <a:latin typeface="Clear Sans Regular Bold"/>
            </a:endParaRPr>
          </a:p>
          <a:p>
            <a:pPr algn="ctr">
              <a:lnSpc>
                <a:spcPts val="4157"/>
              </a:lnSpc>
              <a:spcBef>
                <a:spcPct val="0"/>
              </a:spcBef>
            </a:pPr>
            <a:endParaRPr lang="en-US" sz="2969">
              <a:solidFill>
                <a:srgbClr val="04426E"/>
              </a:solidFill>
              <a:latin typeface="Clear Sans Regular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342069" y="767552"/>
            <a:ext cx="761982" cy="18551613"/>
            <a:chOff x="0" y="0"/>
            <a:chExt cx="2354580" cy="57325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57325803"/>
            </a:xfrm>
            <a:custGeom>
              <a:avLst/>
              <a:gdLst/>
              <a:ahLst/>
              <a:cxnLst/>
              <a:rect l="l" t="t" r="r" b="b"/>
              <a:pathLst>
                <a:path w="2353310" h="57325803">
                  <a:moveTo>
                    <a:pt x="784860" y="57258496"/>
                  </a:moveTo>
                  <a:cubicBezTo>
                    <a:pt x="905510" y="57299132"/>
                    <a:pt x="1042670" y="57325803"/>
                    <a:pt x="1177290" y="57325803"/>
                  </a:cubicBezTo>
                  <a:cubicBezTo>
                    <a:pt x="1311910" y="57325803"/>
                    <a:pt x="1441450" y="57302946"/>
                    <a:pt x="1560830" y="57262303"/>
                  </a:cubicBezTo>
                  <a:cubicBezTo>
                    <a:pt x="1563370" y="57261032"/>
                    <a:pt x="1565910" y="57261032"/>
                    <a:pt x="1568450" y="57259761"/>
                  </a:cubicBezTo>
                  <a:cubicBezTo>
                    <a:pt x="2016760" y="57097203"/>
                    <a:pt x="2346960" y="56667946"/>
                    <a:pt x="2353310" y="5599874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5955574"/>
                  </a:lnTo>
                  <a:cubicBezTo>
                    <a:pt x="6350" y="56670482"/>
                    <a:pt x="331470" y="57099746"/>
                    <a:pt x="784860" y="57258496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541128"/>
            <a:ext cx="4989761" cy="129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285">
                <a:solidFill>
                  <a:srgbClr val="000000"/>
                </a:solidFill>
                <a:latin typeface="Arimo Bold"/>
              </a:rPr>
              <a:t>Diseño e Ingenieria</a:t>
            </a:r>
          </a:p>
          <a:p>
            <a:pPr algn="ctr">
              <a:lnSpc>
                <a:spcPts val="4319"/>
              </a:lnSpc>
              <a:spcBef>
                <a:spcPct val="0"/>
              </a:spcBef>
            </a:pPr>
            <a:endParaRPr lang="en-US" sz="4285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5656" y="3439682"/>
            <a:ext cx="8115300" cy="2725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Thin"/>
              </a:rPr>
              <a:t>Diseño, implementación y seguimiento a Indicadores de Desempeño (KPIs) 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Thin"/>
              </a:rPr>
              <a:t> Diseño inicial de recursos para la operación de los almacenes 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Thin"/>
              </a:rPr>
              <a:t> Diseño de procesos de acondicionamiento, kitting, empacado y ciclos promocionales.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9629" r="50262"/>
          <a:stretch>
            <a:fillRect/>
          </a:stretch>
        </p:blipFill>
        <p:spPr>
          <a:xfrm>
            <a:off x="9490510" y="0"/>
            <a:ext cx="750835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15970" y="8752619"/>
            <a:ext cx="2022724" cy="10113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78282" y="4094467"/>
            <a:ext cx="10931437" cy="51638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33450"/>
            <a:ext cx="11901785" cy="129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4285">
                <a:solidFill>
                  <a:srgbClr val="000000"/>
                </a:solidFill>
                <a:latin typeface="Arimo Bold"/>
              </a:rPr>
              <a:t>Almacenes </a:t>
            </a:r>
            <a:r>
              <a:rPr lang="en-US" sz="4285">
                <a:solidFill>
                  <a:srgbClr val="000000"/>
                </a:solidFill>
                <a:latin typeface="Arimo"/>
              </a:rPr>
              <a:t>?</a:t>
            </a:r>
          </a:p>
          <a:p>
            <a:pPr>
              <a:lnSpc>
                <a:spcPts val="4319"/>
              </a:lnSpc>
              <a:spcBef>
                <a:spcPct val="0"/>
              </a:spcBef>
            </a:pPr>
            <a:r>
              <a:rPr lang="en-US" sz="3085">
                <a:solidFill>
                  <a:srgbClr val="FF1616"/>
                </a:solidFill>
                <a:latin typeface="Articulat"/>
              </a:rPr>
              <a:t>Además deberán cumplir con lo establecido en el Suplemento FEUM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00250" y="2431025"/>
            <a:ext cx="8444974" cy="166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9"/>
              </a:lnSpc>
              <a:spcBef>
                <a:spcPct val="0"/>
              </a:spcBef>
            </a:pPr>
            <a:r>
              <a:rPr lang="en-US" sz="2385">
                <a:solidFill>
                  <a:srgbClr val="000000"/>
                </a:solidFill>
                <a:latin typeface="Clear Sans Thin"/>
              </a:rPr>
              <a:t>Es un libro que fue preparado para apoyar las actividades integrales propias de los establecimientos dedicados a la venta y suministro de medicamentos y demás insumos para la salud.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8520182" y="306107"/>
            <a:ext cx="761982" cy="19821747"/>
            <a:chOff x="0" y="0"/>
            <a:chExt cx="2354580" cy="612506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61250612"/>
            </a:xfrm>
            <a:custGeom>
              <a:avLst/>
              <a:gdLst/>
              <a:ahLst/>
              <a:cxnLst/>
              <a:rect l="l" t="t" r="r" b="b"/>
              <a:pathLst>
                <a:path w="2353310" h="61250612">
                  <a:moveTo>
                    <a:pt x="784860" y="61183298"/>
                  </a:moveTo>
                  <a:cubicBezTo>
                    <a:pt x="905510" y="61223940"/>
                    <a:pt x="1042670" y="61250612"/>
                    <a:pt x="1177290" y="61250612"/>
                  </a:cubicBezTo>
                  <a:cubicBezTo>
                    <a:pt x="1311910" y="61250612"/>
                    <a:pt x="1441450" y="61227748"/>
                    <a:pt x="1560830" y="61187112"/>
                  </a:cubicBezTo>
                  <a:cubicBezTo>
                    <a:pt x="1563370" y="61185840"/>
                    <a:pt x="1565910" y="61185840"/>
                    <a:pt x="1568450" y="61184569"/>
                  </a:cubicBezTo>
                  <a:cubicBezTo>
                    <a:pt x="2016760" y="61022012"/>
                    <a:pt x="2346960" y="60592748"/>
                    <a:pt x="2353310" y="5991146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9865282"/>
                  </a:lnTo>
                  <a:cubicBezTo>
                    <a:pt x="6350" y="60595290"/>
                    <a:pt x="331470" y="61024548"/>
                    <a:pt x="784860" y="61183298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16014113" y="-1472437"/>
            <a:ext cx="4856380" cy="4205625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6573714">
            <a:off x="15180013" y="-2373344"/>
            <a:ext cx="4425274" cy="3832288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77870" y="8752619"/>
            <a:ext cx="2022724" cy="10113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63100" y="1028700"/>
            <a:ext cx="5457603" cy="801008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64353" y="1795241"/>
            <a:ext cx="6830667" cy="6477000"/>
            <a:chOff x="0" y="0"/>
            <a:chExt cx="2491846" cy="23628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1846" cy="2362827"/>
            </a:xfrm>
            <a:custGeom>
              <a:avLst/>
              <a:gdLst/>
              <a:ahLst/>
              <a:cxnLst/>
              <a:rect l="l" t="t" r="r" b="b"/>
              <a:pathLst>
                <a:path w="2491846" h="2362827">
                  <a:moveTo>
                    <a:pt x="0" y="0"/>
                  </a:moveTo>
                  <a:lnTo>
                    <a:pt x="2491846" y="0"/>
                  </a:lnTo>
                  <a:lnTo>
                    <a:pt x="2491846" y="2362827"/>
                  </a:lnTo>
                  <a:lnTo>
                    <a:pt x="0" y="2362827"/>
                  </a:lnTo>
                  <a:close/>
                </a:path>
              </a:pathLst>
            </a:custGeom>
            <a:solidFill>
              <a:srgbClr val="FF1616">
                <a:alpha val="3922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048108" y="3412843"/>
            <a:ext cx="5534918" cy="129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4285">
                <a:solidFill>
                  <a:srgbClr val="000000"/>
                </a:solidFill>
                <a:latin typeface="Arimo Bold"/>
              </a:rPr>
              <a:t>Guía para Almacenes</a:t>
            </a:r>
          </a:p>
          <a:p>
            <a:pPr>
              <a:lnSpc>
                <a:spcPts val="4319"/>
              </a:lnSpc>
              <a:spcBef>
                <a:spcPct val="0"/>
              </a:spcBef>
            </a:pPr>
            <a:endParaRPr lang="en-US" sz="4285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43050" y="4662266"/>
            <a:ext cx="6273274" cy="2501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9"/>
              </a:lnSpc>
              <a:spcBef>
                <a:spcPct val="0"/>
              </a:spcBef>
            </a:pPr>
            <a:r>
              <a:rPr lang="en-US" sz="2385">
                <a:solidFill>
                  <a:srgbClr val="000000"/>
                </a:solidFill>
                <a:latin typeface="Clear Sans Thin Bold"/>
              </a:rPr>
              <a:t>El presente documento tiene el propósito de informar a los establecimientos que almacenan y distribuyen medicamentos y demás insumos para la salud, las condiciones sanitarias que deben prevalecer para cumplir con la normatividad vigente.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16269077" y="-1374860"/>
            <a:ext cx="4106115" cy="3555896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6573714">
            <a:off x="15563838" y="-2136586"/>
            <a:ext cx="3741611" cy="3240236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53" b="76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69377"/>
            <a:ext cx="9372600" cy="8088923"/>
            <a:chOff x="0" y="0"/>
            <a:chExt cx="2314602" cy="1997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4603" cy="1997593"/>
            </a:xfrm>
            <a:custGeom>
              <a:avLst/>
              <a:gdLst/>
              <a:ahLst/>
              <a:cxnLst/>
              <a:rect l="l" t="t" r="r" b="b"/>
              <a:pathLst>
                <a:path w="2314603" h="1997593">
                  <a:moveTo>
                    <a:pt x="0" y="0"/>
                  </a:moveTo>
                  <a:lnTo>
                    <a:pt x="2314603" y="0"/>
                  </a:lnTo>
                  <a:lnTo>
                    <a:pt x="2314603" y="1997593"/>
                  </a:lnTo>
                  <a:lnTo>
                    <a:pt x="0" y="19975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2358" y="4826244"/>
            <a:ext cx="3347385" cy="1673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2488" y="4508988"/>
            <a:ext cx="634512" cy="634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2488" y="5314196"/>
            <a:ext cx="634512" cy="634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52488" y="6142138"/>
            <a:ext cx="658669" cy="658669"/>
          </a:xfrm>
          <a:prstGeom prst="rect">
            <a:avLst/>
          </a:prstGeom>
        </p:spPr>
      </p:pic>
      <p:pic>
        <p:nvPicPr>
          <p:cNvPr id="9" name="Picture 9">
            <a:hlinkClick r:id="rId10" tooltip="https://www.facebook.com/ghadvisor36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07001" y="7707454"/>
            <a:ext cx="762837" cy="762837"/>
          </a:xfrm>
          <a:prstGeom prst="rect">
            <a:avLst/>
          </a:prstGeom>
        </p:spPr>
      </p:pic>
      <p:pic>
        <p:nvPicPr>
          <p:cNvPr id="10" name="Picture 10">
            <a:hlinkClick r:id="rId13" tooltip="https://www.instagram.com/ghadvisor360/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44902" y="7742498"/>
            <a:ext cx="762837" cy="762837"/>
          </a:xfrm>
          <a:prstGeom prst="rect">
            <a:avLst/>
          </a:prstGeom>
        </p:spPr>
      </p:pic>
      <p:pic>
        <p:nvPicPr>
          <p:cNvPr id="11" name="Picture 11">
            <a:hlinkClick r:id="rId16" tooltip="https://t.me/ghadvisor360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64689" y="7707454"/>
            <a:ext cx="801931" cy="762837"/>
          </a:xfrm>
          <a:prstGeom prst="rect">
            <a:avLst/>
          </a:prstGeom>
        </p:spPr>
      </p:pic>
      <p:pic>
        <p:nvPicPr>
          <p:cNvPr id="12" name="Picture 12">
            <a:hlinkClick r:id="rId19" tooltip="https://wa.me/message/FIVX5U43X7M4H1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12086" y="7294639"/>
            <a:ext cx="1652335" cy="1658554"/>
          </a:xfrm>
          <a:prstGeom prst="rect">
            <a:avLst/>
          </a:prstGeom>
        </p:spPr>
      </p:pic>
      <p:pic>
        <p:nvPicPr>
          <p:cNvPr id="13" name="Picture 13">
            <a:hlinkClick r:id="rId22" tooltip="https://www.linkedin.com/company/gh-advisor-360%C2%B0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688870" y="7676647"/>
            <a:ext cx="871157" cy="82868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51855" y="4594713"/>
            <a:ext cx="5996849" cy="80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+52 5573223551  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Articul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87632" y="1498205"/>
            <a:ext cx="6564301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000000"/>
                </a:solidFill>
                <a:latin typeface="Clear Sans Thin"/>
              </a:rPr>
              <a:t>Nos encantara poder brindarte una asesoría gratuita de 30 min para identificar las necesidades y/o características de Almacenamiento y/o distibución  que podemos abordar para darte una solución de impacto a tu organización</a:t>
            </a:r>
            <a:r>
              <a:rPr lang="en-US" sz="2295">
                <a:solidFill>
                  <a:srgbClr val="000000"/>
                </a:solidFill>
                <a:latin typeface="Clear Sans Thin Bold"/>
              </a:rPr>
              <a:t>.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Clear Sans Thin Bold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FF1616"/>
                </a:solidFill>
                <a:latin typeface="Clear Sans Thin Bold"/>
              </a:rPr>
              <a:t>Contacto: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51855" y="5402873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</a:t>
            </a:r>
            <a:r>
              <a:rPr lang="en-US" sz="2295" u="sng">
                <a:solidFill>
                  <a:srgbClr val="000000"/>
                </a:solidFill>
                <a:latin typeface="Articulat"/>
              </a:rPr>
              <a:t>sales@ghadvisor360.com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1855" y="6197197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u="sng">
                <a:solidFill>
                  <a:srgbClr val="000000"/>
                </a:solidFill>
                <a:latin typeface="Articulat"/>
              </a:rPr>
              <a:t> www.ghadvisor360.com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3928" y="1405606"/>
            <a:ext cx="11149616" cy="332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000000"/>
                </a:solidFill>
                <a:latin typeface="Clear Sans Bold Bold"/>
              </a:rPr>
              <a:t>Somos</a:t>
            </a:r>
            <a:r>
              <a:rPr lang="en-US" sz="2685">
                <a:solidFill>
                  <a:srgbClr val="FF1616"/>
                </a:solidFill>
                <a:latin typeface="Clear Sans Bold Bold"/>
              </a:rPr>
              <a:t> expertos</a:t>
            </a:r>
            <a:r>
              <a:rPr lang="en-US" sz="2685">
                <a:solidFill>
                  <a:srgbClr val="000000"/>
                </a:solidFill>
                <a:latin typeface="Clear Sans Bold Bold"/>
              </a:rPr>
              <a:t> para poder brindarte la</a:t>
            </a:r>
            <a:r>
              <a:rPr lang="en-US" sz="2685">
                <a:solidFill>
                  <a:srgbClr val="FF1616"/>
                </a:solidFill>
                <a:latin typeface="Clear Sans Bold Bold"/>
              </a:rPr>
              <a:t> asesoría</a:t>
            </a:r>
            <a:r>
              <a:rPr lang="en-US" sz="2685">
                <a:solidFill>
                  <a:srgbClr val="000000"/>
                </a:solidFill>
                <a:latin typeface="Clear Sans Bold Bold"/>
              </a:rPr>
              <a:t> que necesitas, siempre buscando la maximización de recursos, control de procesos y reducción de costos, bajo enfoques holísticos de tecnología en esta 4ta revolución industrial, lo cual traducimos a generar riquezas e incrementar tus ingresos.</a:t>
            </a:r>
          </a:p>
          <a:p>
            <a:pPr algn="just">
              <a:lnSpc>
                <a:spcPts val="3759"/>
              </a:lnSpc>
              <a:spcBef>
                <a:spcPct val="0"/>
              </a:spcBef>
            </a:pPr>
            <a:endParaRPr lang="en-US" sz="2685">
              <a:solidFill>
                <a:srgbClr val="000000"/>
              </a:solidFill>
              <a:latin typeface="Clear Sans Bold Bold"/>
            </a:endParaRPr>
          </a:p>
          <a:p>
            <a:pPr algn="just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000000"/>
                </a:solidFill>
                <a:latin typeface="Clear Sans Bold Bold"/>
              </a:rPr>
              <a:t>Contamos con un alcance en buenas practicas para: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265740">
            <a:off x="-877348" y="-1342878"/>
            <a:ext cx="3274629" cy="2835829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302823">
            <a:off x="-1236977" y="-973009"/>
            <a:ext cx="2811513" cy="2434771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98453" y="7229603"/>
            <a:ext cx="7789547" cy="305739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9579" y="5418841"/>
            <a:ext cx="8114421" cy="181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Almacen y/o distribución de productos farmacéuticos.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Almacen y/o distribución de equipos médicos.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Almacen y/o distribución de mercancía general.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7129" y="8758301"/>
            <a:ext cx="1953600" cy="976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82500" y="9033991"/>
            <a:ext cx="1742832" cy="87141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9551452">
            <a:off x="16199282" y="-1199763"/>
            <a:ext cx="4177437" cy="3617660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37839" r="34754"/>
          <a:stretch>
            <a:fillRect/>
          </a:stretch>
        </p:blipFill>
        <p:spPr>
          <a:xfrm>
            <a:off x="1028700" y="29841"/>
            <a:ext cx="5329098" cy="102571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45788" y="1397998"/>
            <a:ext cx="8287105" cy="501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Control del diseño de infraestructura para almacenes, te guiamos en las características que necesita tu almacén para cumplir lineamientos nacionales e internacionales en el sector salud y alimenticio.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Maximizacion de espacios / Reingenieria de Distribucion de planta.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Conteos Ciclicos.</a:t>
            </a:r>
          </a:p>
          <a:p>
            <a:pPr marL="558134" lvl="1" indent="-279067">
              <a:lnSpc>
                <a:spcPts val="3619"/>
              </a:lnSpc>
              <a:buFont typeface="Arial"/>
              <a:buChar char="•"/>
            </a:pPr>
            <a:r>
              <a:rPr lang="en-US" sz="2585">
                <a:solidFill>
                  <a:srgbClr val="000000"/>
                </a:solidFill>
                <a:latin typeface="Clear Sans Regular"/>
              </a:rPr>
              <a:t>Todos nuestros servicios involucran diseño y desarrollo de software o modificaciones si fueran necesarias a tu sistema informatico implementado.</a:t>
            </a:r>
          </a:p>
        </p:txBody>
      </p:sp>
      <p:sp>
        <p:nvSpPr>
          <p:cNvPr id="7" name="AutoShape 7"/>
          <p:cNvSpPr/>
          <p:nvPr/>
        </p:nvSpPr>
        <p:spPr>
          <a:xfrm>
            <a:off x="-230650" y="8135809"/>
            <a:ext cx="2518700" cy="1056479"/>
          </a:xfrm>
          <a:prstGeom prst="rect">
            <a:avLst/>
          </a:prstGeom>
          <a:solidFill>
            <a:srgbClr val="04426E">
              <a:alpha val="7686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7484394" y="7913607"/>
            <a:ext cx="8798106" cy="1443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  <a:spcBef>
                <a:spcPct val="0"/>
              </a:spcBef>
            </a:pPr>
            <a:r>
              <a:rPr lang="en-US" sz="2785">
                <a:solidFill>
                  <a:srgbClr val="FF1616"/>
                </a:solidFill>
                <a:latin typeface="Clear Sans Thin Bold"/>
              </a:rPr>
              <a:t>A continuación podrás observar algunos de los lineamientos básicos conforme a las características de tu establecimiento: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861" y="8769900"/>
            <a:ext cx="1953600" cy="976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5149997" y="4336033"/>
            <a:ext cx="451011" cy="11427515"/>
            <a:chOff x="0" y="0"/>
            <a:chExt cx="2354580" cy="59659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7414795" y="-5488252"/>
            <a:ext cx="451011" cy="11427515"/>
            <a:chOff x="0" y="0"/>
            <a:chExt cx="2354580" cy="596593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22102" r="39166"/>
          <a:stretch>
            <a:fillRect/>
          </a:stretch>
        </p:blipFill>
        <p:spPr>
          <a:xfrm>
            <a:off x="10849832" y="-728111"/>
            <a:ext cx="6409468" cy="11015111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5265740">
            <a:off x="-877348" y="-1342878"/>
            <a:ext cx="3274629" cy="2835829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3302823">
            <a:off x="-1236977" y="-973009"/>
            <a:ext cx="2811513" cy="2434771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49832" y="-728111"/>
            <a:ext cx="6409468" cy="11003407"/>
            <a:chOff x="0" y="0"/>
            <a:chExt cx="2338191" cy="4014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38191" cy="4014073"/>
            </a:xfrm>
            <a:custGeom>
              <a:avLst/>
              <a:gdLst/>
              <a:ahLst/>
              <a:cxnLst/>
              <a:rect l="l" t="t" r="r" b="b"/>
              <a:pathLst>
                <a:path w="2338191" h="4014073">
                  <a:moveTo>
                    <a:pt x="0" y="0"/>
                  </a:moveTo>
                  <a:lnTo>
                    <a:pt x="2338191" y="0"/>
                  </a:lnTo>
                  <a:lnTo>
                    <a:pt x="2338191" y="4014073"/>
                  </a:lnTo>
                  <a:lnTo>
                    <a:pt x="0" y="4014073"/>
                  </a:lnTo>
                  <a:close/>
                </a:path>
              </a:pathLst>
            </a:custGeom>
            <a:solidFill>
              <a:srgbClr val="29B6F6">
                <a:alpha val="23922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34294" y="2686085"/>
            <a:ext cx="8882415" cy="470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8"/>
              </a:lnSpc>
            </a:pPr>
            <a:r>
              <a:rPr lang="en-US" sz="5327">
                <a:solidFill>
                  <a:srgbClr val="000000"/>
                </a:solidFill>
                <a:latin typeface="Arimo Bold"/>
              </a:rPr>
              <a:t>Establecimientos dedicados a la Fabricación y Acondicionamiento de Medicamentos </a:t>
            </a:r>
          </a:p>
          <a:p>
            <a:pPr algn="ctr">
              <a:lnSpc>
                <a:spcPts val="7458"/>
              </a:lnSpc>
              <a:spcBef>
                <a:spcPct val="0"/>
              </a:spcBef>
            </a:pPr>
            <a:endParaRPr lang="en-US" sz="5327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4294" y="6643596"/>
            <a:ext cx="9708696" cy="99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FF1616"/>
                </a:solidFill>
                <a:latin typeface="Articulat"/>
              </a:rPr>
              <a:t>Deberán cumplir con los requisitos de la NOM-059-SSA1-2015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61806" y="2610836"/>
            <a:ext cx="9168165" cy="376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58"/>
              </a:lnSpc>
            </a:pPr>
            <a:r>
              <a:rPr lang="en-US" sz="5327">
                <a:solidFill>
                  <a:srgbClr val="000000"/>
                </a:solidFill>
                <a:latin typeface="Arimo Bold"/>
              </a:rPr>
              <a:t>Establecimientos dedicados al Almacenamiento de Medicamentos </a:t>
            </a:r>
          </a:p>
          <a:p>
            <a:pPr algn="r">
              <a:lnSpc>
                <a:spcPts val="7458"/>
              </a:lnSpc>
              <a:spcBef>
                <a:spcPct val="0"/>
              </a:spcBef>
            </a:pPr>
            <a:endParaRPr lang="en-US" sz="5327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14671" y="5646479"/>
            <a:ext cx="8115300" cy="250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9"/>
              </a:lnSpc>
            </a:pPr>
            <a:r>
              <a:rPr lang="en-US" sz="2885">
                <a:solidFill>
                  <a:srgbClr val="FF1616"/>
                </a:solidFill>
                <a:latin typeface="Articulat"/>
              </a:rPr>
              <a:t>DEBERÁN CUMPLIR CON LOS REQUISITOS DE LA SECCIÓN 16. BPAD (Buenas Prácticas de Almacenamiento y Distribución) DE LA NOM-059-SSA1-2015</a:t>
            </a:r>
          </a:p>
          <a:p>
            <a:pPr algn="r">
              <a:lnSpc>
                <a:spcPts val="4039"/>
              </a:lnSpc>
              <a:spcBef>
                <a:spcPct val="0"/>
              </a:spcBef>
            </a:pPr>
            <a:endParaRPr lang="en-US" sz="2885">
              <a:solidFill>
                <a:srgbClr val="FF1616"/>
              </a:solidFill>
              <a:latin typeface="Articula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82500" y="8769900"/>
            <a:ext cx="1953600" cy="976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5400000">
            <a:off x="-358855" y="-5474717"/>
            <a:ext cx="451011" cy="11427515"/>
            <a:chOff x="0" y="0"/>
            <a:chExt cx="2354580" cy="596593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31834" r="31834"/>
          <a:stretch>
            <a:fillRect/>
          </a:stretch>
        </p:blipFill>
        <p:spPr>
          <a:xfrm>
            <a:off x="876300" y="-364056"/>
            <a:ext cx="6409468" cy="11015111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10573136">
            <a:off x="17230442" y="446991"/>
            <a:ext cx="2187933" cy="1894750"/>
            <a:chOff x="0" y="0"/>
            <a:chExt cx="6350000" cy="549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9551452">
            <a:off x="16842977" y="-449415"/>
            <a:ext cx="2239136" cy="1939092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76300" y="-352352"/>
            <a:ext cx="6409468" cy="11003407"/>
            <a:chOff x="0" y="0"/>
            <a:chExt cx="2338191" cy="4014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38191" cy="4014073"/>
            </a:xfrm>
            <a:custGeom>
              <a:avLst/>
              <a:gdLst/>
              <a:ahLst/>
              <a:cxnLst/>
              <a:rect l="l" t="t" r="r" b="b"/>
              <a:pathLst>
                <a:path w="2338191" h="4014073">
                  <a:moveTo>
                    <a:pt x="0" y="0"/>
                  </a:moveTo>
                  <a:lnTo>
                    <a:pt x="2338191" y="0"/>
                  </a:lnTo>
                  <a:lnTo>
                    <a:pt x="2338191" y="4014073"/>
                  </a:lnTo>
                  <a:lnTo>
                    <a:pt x="0" y="4014073"/>
                  </a:lnTo>
                  <a:close/>
                </a:path>
              </a:pathLst>
            </a:custGeom>
            <a:solidFill>
              <a:srgbClr val="29B6F6">
                <a:alpha val="2392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2774020" y="4347737"/>
            <a:ext cx="451011" cy="11427515"/>
            <a:chOff x="0" y="0"/>
            <a:chExt cx="2354580" cy="596593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861" y="8769900"/>
            <a:ext cx="1953600" cy="976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5149997" y="4336033"/>
            <a:ext cx="451011" cy="11427515"/>
            <a:chOff x="0" y="0"/>
            <a:chExt cx="2354580" cy="59659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7414795" y="-5488252"/>
            <a:ext cx="451011" cy="11427515"/>
            <a:chOff x="0" y="0"/>
            <a:chExt cx="2354580" cy="596593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30604" r="30604"/>
          <a:stretch>
            <a:fillRect/>
          </a:stretch>
        </p:blipFill>
        <p:spPr>
          <a:xfrm>
            <a:off x="10849832" y="-728111"/>
            <a:ext cx="6409468" cy="110151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34294" y="2686085"/>
            <a:ext cx="8882415" cy="470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8"/>
              </a:lnSpc>
            </a:pPr>
            <a:r>
              <a:rPr lang="en-US" sz="5327">
                <a:solidFill>
                  <a:srgbClr val="000000"/>
                </a:solidFill>
                <a:latin typeface="Arimo Bold"/>
              </a:rPr>
              <a:t>Establecimientos dedicados a la Fabricación y Acondicionamiento de Dispositivos Médicos </a:t>
            </a:r>
          </a:p>
          <a:p>
            <a:pPr algn="ctr">
              <a:lnSpc>
                <a:spcPts val="7458"/>
              </a:lnSpc>
              <a:spcBef>
                <a:spcPct val="0"/>
              </a:spcBef>
            </a:pPr>
            <a:endParaRPr lang="en-US" sz="5327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34294" y="6643596"/>
            <a:ext cx="9708696" cy="99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FF1616"/>
                </a:solidFill>
                <a:latin typeface="Articulat"/>
              </a:rPr>
              <a:t>Deberán cumplir con los requisitos de la NOM-241-SSA1-2021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5265740">
            <a:off x="-877348" y="-1342878"/>
            <a:ext cx="3274629" cy="2835829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3302823">
            <a:off x="-1236977" y="-973009"/>
            <a:ext cx="2811513" cy="2434771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849832" y="0"/>
            <a:ext cx="6409468" cy="11003407"/>
            <a:chOff x="0" y="0"/>
            <a:chExt cx="2338191" cy="40140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38191" cy="4014073"/>
            </a:xfrm>
            <a:custGeom>
              <a:avLst/>
              <a:gdLst/>
              <a:ahLst/>
              <a:cxnLst/>
              <a:rect l="l" t="t" r="r" b="b"/>
              <a:pathLst>
                <a:path w="2338191" h="4014073">
                  <a:moveTo>
                    <a:pt x="0" y="0"/>
                  </a:moveTo>
                  <a:lnTo>
                    <a:pt x="2338191" y="0"/>
                  </a:lnTo>
                  <a:lnTo>
                    <a:pt x="2338191" y="4014073"/>
                  </a:lnTo>
                  <a:lnTo>
                    <a:pt x="0" y="4014073"/>
                  </a:lnTo>
                  <a:close/>
                </a:path>
              </a:pathLst>
            </a:custGeom>
            <a:solidFill>
              <a:srgbClr val="29B6F6">
                <a:alpha val="2392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326212">
            <a:off x="-714274" y="-1075172"/>
            <a:ext cx="1798010" cy="1557077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82500" y="8769900"/>
            <a:ext cx="1953600" cy="976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-358855" y="-5474717"/>
            <a:ext cx="451011" cy="11427515"/>
            <a:chOff x="0" y="0"/>
            <a:chExt cx="2354580" cy="59659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573136">
            <a:off x="17230442" y="446991"/>
            <a:ext cx="2187933" cy="1894750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9551452">
            <a:off x="16842977" y="-449415"/>
            <a:ext cx="2239136" cy="193909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55393" t="134" r="4467"/>
          <a:stretch>
            <a:fillRect/>
          </a:stretch>
        </p:blipFill>
        <p:spPr>
          <a:xfrm>
            <a:off x="877714" y="0"/>
            <a:ext cx="6202017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61806" y="2610836"/>
            <a:ext cx="9168165" cy="376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58"/>
              </a:lnSpc>
            </a:pPr>
            <a:r>
              <a:rPr lang="en-US" sz="5327">
                <a:solidFill>
                  <a:srgbClr val="000000"/>
                </a:solidFill>
                <a:latin typeface="Arimo Bold"/>
              </a:rPr>
              <a:t>Establecimientos dedicados al Almacenamiento de Dispositivos Médicos </a:t>
            </a:r>
          </a:p>
          <a:p>
            <a:pPr algn="r">
              <a:lnSpc>
                <a:spcPts val="7458"/>
              </a:lnSpc>
              <a:spcBef>
                <a:spcPct val="0"/>
              </a:spcBef>
            </a:pPr>
            <a:endParaRPr lang="en-US" sz="5327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14671" y="5646479"/>
            <a:ext cx="8115300" cy="200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FF1616"/>
                </a:solidFill>
                <a:latin typeface="Articulat"/>
              </a:rPr>
              <a:t>DEBERÁN CUMPLIR CON LOS REQUISITOS DE LA SECCIÓN 19. BPAD (Buenas Prácticas de Almacenamiento y Distribución) DE LA NOM-241-SSA1-2021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77714" y="-716407"/>
            <a:ext cx="6202017" cy="11003407"/>
            <a:chOff x="0" y="0"/>
            <a:chExt cx="2262513" cy="4014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2513" cy="4014073"/>
            </a:xfrm>
            <a:custGeom>
              <a:avLst/>
              <a:gdLst/>
              <a:ahLst/>
              <a:cxnLst/>
              <a:rect l="l" t="t" r="r" b="b"/>
              <a:pathLst>
                <a:path w="2262513" h="4014073">
                  <a:moveTo>
                    <a:pt x="0" y="0"/>
                  </a:moveTo>
                  <a:lnTo>
                    <a:pt x="2262513" y="0"/>
                  </a:lnTo>
                  <a:lnTo>
                    <a:pt x="2262513" y="4014073"/>
                  </a:lnTo>
                  <a:lnTo>
                    <a:pt x="0" y="4014073"/>
                  </a:lnTo>
                  <a:close/>
                </a:path>
              </a:pathLst>
            </a:custGeom>
            <a:solidFill>
              <a:srgbClr val="29B6F6">
                <a:alpha val="2392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2567983" y="4315598"/>
            <a:ext cx="451011" cy="11427515"/>
            <a:chOff x="0" y="0"/>
            <a:chExt cx="2354580" cy="596593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59659348"/>
            </a:xfrm>
            <a:custGeom>
              <a:avLst/>
              <a:gdLst/>
              <a:ahLst/>
              <a:cxnLst/>
              <a:rect l="l" t="t" r="r" b="b"/>
              <a:pathLst>
                <a:path w="2353310" h="59659348">
                  <a:moveTo>
                    <a:pt x="784860" y="59592040"/>
                  </a:moveTo>
                  <a:cubicBezTo>
                    <a:pt x="905510" y="59632676"/>
                    <a:pt x="1042670" y="59659348"/>
                    <a:pt x="1177290" y="59659348"/>
                  </a:cubicBezTo>
                  <a:cubicBezTo>
                    <a:pt x="1311910" y="59659348"/>
                    <a:pt x="1441450" y="59636490"/>
                    <a:pt x="1560830" y="59595848"/>
                  </a:cubicBezTo>
                  <a:cubicBezTo>
                    <a:pt x="1563370" y="59594576"/>
                    <a:pt x="1565910" y="59594576"/>
                    <a:pt x="1568450" y="59593305"/>
                  </a:cubicBezTo>
                  <a:cubicBezTo>
                    <a:pt x="2016760" y="59430748"/>
                    <a:pt x="2346960" y="59001490"/>
                    <a:pt x="2353310" y="583251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8280145"/>
                  </a:lnTo>
                  <a:cubicBezTo>
                    <a:pt x="6350" y="59004026"/>
                    <a:pt x="331470" y="59433290"/>
                    <a:pt x="784860" y="5959204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65706" y="2968946"/>
            <a:ext cx="1056945" cy="1435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65706" y="4770859"/>
            <a:ext cx="1056945" cy="1386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02549" y="6518967"/>
            <a:ext cx="1583259" cy="123296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33450"/>
            <a:ext cx="12317164" cy="129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4285">
                <a:solidFill>
                  <a:srgbClr val="000000"/>
                </a:solidFill>
                <a:latin typeface="Arimo Bold"/>
              </a:rPr>
              <a:t>Clasificación de Dispositivos Médicos?</a:t>
            </a:r>
          </a:p>
          <a:p>
            <a:pPr>
              <a:lnSpc>
                <a:spcPts val="4319"/>
              </a:lnSpc>
              <a:spcBef>
                <a:spcPct val="0"/>
              </a:spcBef>
            </a:pPr>
            <a:r>
              <a:rPr lang="en-US" sz="3085">
                <a:solidFill>
                  <a:srgbClr val="FF1616"/>
                </a:solidFill>
                <a:latin typeface="Articulat"/>
              </a:rPr>
              <a:t>Los dispositivos médicos considerados en la Ley General de Salud son</a:t>
            </a:r>
            <a:r>
              <a:rPr lang="en-US" sz="3085">
                <a:solidFill>
                  <a:srgbClr val="000000"/>
                </a:solidFill>
                <a:latin typeface="Articulat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6092" y="2921321"/>
            <a:ext cx="11749772" cy="181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19"/>
              </a:lnSpc>
              <a:spcBef>
                <a:spcPct val="0"/>
              </a:spcBef>
            </a:pPr>
            <a:r>
              <a:rPr lang="en-US" sz="2585">
                <a:solidFill>
                  <a:srgbClr val="0288D1"/>
                </a:solidFill>
                <a:latin typeface="Clear Sans Thin Bold"/>
              </a:rPr>
              <a:t>Equipo Médico:</a:t>
            </a:r>
            <a:r>
              <a:rPr lang="en-US" sz="2585">
                <a:solidFill>
                  <a:srgbClr val="0770B3"/>
                </a:solidFill>
                <a:latin typeface="Clear Sans Thin"/>
              </a:rPr>
              <a:t> </a:t>
            </a:r>
            <a:r>
              <a:rPr lang="en-US" sz="2585">
                <a:solidFill>
                  <a:srgbClr val="000000"/>
                </a:solidFill>
                <a:latin typeface="Clear Sans Thin"/>
              </a:rPr>
              <a:t>los aparatos, accesorios e instrumental para uso específico, destinados a la atención médica, quirúrgica o a procedimientos de exploración, diagnóstico, tratamiento y rehabilitación de pacientes, así como aquellos para efectuar actividades de investigación biomédica.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96092" y="4992896"/>
            <a:ext cx="11749772" cy="135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19"/>
              </a:lnSpc>
              <a:spcBef>
                <a:spcPct val="0"/>
              </a:spcBef>
            </a:pPr>
            <a:r>
              <a:rPr lang="en-US" sz="2585">
                <a:solidFill>
                  <a:srgbClr val="0288D1"/>
                </a:solidFill>
                <a:latin typeface="Clear Sans Thin Bold"/>
              </a:rPr>
              <a:t>Prótesis, órtesis y ayudas funcionales</a:t>
            </a:r>
            <a:r>
              <a:rPr lang="en-US" sz="2585">
                <a:solidFill>
                  <a:srgbClr val="0288D1"/>
                </a:solidFill>
                <a:latin typeface="Clear Sans Thin"/>
              </a:rPr>
              <a:t>:</a:t>
            </a:r>
            <a:r>
              <a:rPr lang="en-US" sz="2585">
                <a:solidFill>
                  <a:srgbClr val="000000"/>
                </a:solidFill>
                <a:latin typeface="Clear Sans Thin"/>
              </a:rPr>
              <a:t> aquellos dispositivos destinados a sustituir o complementar una función, un órgano o un tejido del cuerpo humano.</a:t>
            </a:r>
          </a:p>
          <a:p>
            <a:pPr algn="just">
              <a:lnSpc>
                <a:spcPts val="3619"/>
              </a:lnSpc>
              <a:spcBef>
                <a:spcPct val="0"/>
              </a:spcBef>
            </a:pPr>
            <a:endParaRPr lang="en-US" sz="258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96092" y="6447213"/>
            <a:ext cx="11749772" cy="173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9"/>
              </a:lnSpc>
              <a:spcBef>
                <a:spcPct val="0"/>
              </a:spcBef>
            </a:pPr>
            <a:r>
              <a:rPr lang="en-US" sz="2485">
                <a:solidFill>
                  <a:srgbClr val="0288D1"/>
                </a:solidFill>
                <a:latin typeface="Clear Sans Thin Bold"/>
              </a:rPr>
              <a:t>Agentes de diagnóstico: </a:t>
            </a:r>
            <a:r>
              <a:rPr lang="en-US" sz="2485">
                <a:solidFill>
                  <a:srgbClr val="000000"/>
                </a:solidFill>
                <a:latin typeface="Clear Sans Thin"/>
              </a:rPr>
              <a:t>todos los insumos incluyendo antígenos, anticuerpos, calibradores, verificadores, reactivos, equipos de reactivos, medios de cultivo y de contraste y cualquier otro similar que pueda utilizarse como auxiliar de otros procedimientos clínicos o paraclínicos.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47938" y="8619682"/>
            <a:ext cx="2022724" cy="101136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5400000">
            <a:off x="8520182" y="306107"/>
            <a:ext cx="761982" cy="19821747"/>
            <a:chOff x="0" y="0"/>
            <a:chExt cx="2354580" cy="612506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61250612"/>
            </a:xfrm>
            <a:custGeom>
              <a:avLst/>
              <a:gdLst/>
              <a:ahLst/>
              <a:cxnLst/>
              <a:rect l="l" t="t" r="r" b="b"/>
              <a:pathLst>
                <a:path w="2353310" h="61250612">
                  <a:moveTo>
                    <a:pt x="784860" y="61183298"/>
                  </a:moveTo>
                  <a:cubicBezTo>
                    <a:pt x="905510" y="61223940"/>
                    <a:pt x="1042670" y="61250612"/>
                    <a:pt x="1177290" y="61250612"/>
                  </a:cubicBezTo>
                  <a:cubicBezTo>
                    <a:pt x="1311910" y="61250612"/>
                    <a:pt x="1441450" y="61227748"/>
                    <a:pt x="1560830" y="61187112"/>
                  </a:cubicBezTo>
                  <a:cubicBezTo>
                    <a:pt x="1563370" y="61185840"/>
                    <a:pt x="1565910" y="61185840"/>
                    <a:pt x="1568450" y="61184569"/>
                  </a:cubicBezTo>
                  <a:cubicBezTo>
                    <a:pt x="2016760" y="61022012"/>
                    <a:pt x="2346960" y="60592748"/>
                    <a:pt x="2353310" y="5991146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9865282"/>
                  </a:lnTo>
                  <a:cubicBezTo>
                    <a:pt x="6350" y="60595290"/>
                    <a:pt x="331470" y="61024548"/>
                    <a:pt x="784860" y="61183298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800000">
            <a:off x="16014113" y="-1472437"/>
            <a:ext cx="4856380" cy="4205625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6573714">
            <a:off x="15180013" y="-2373344"/>
            <a:ext cx="4425274" cy="3832288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8710682" y="496607"/>
            <a:ext cx="761982" cy="19821747"/>
            <a:chOff x="0" y="0"/>
            <a:chExt cx="2354580" cy="612506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61250612"/>
            </a:xfrm>
            <a:custGeom>
              <a:avLst/>
              <a:gdLst/>
              <a:ahLst/>
              <a:cxnLst/>
              <a:rect l="l" t="t" r="r" b="b"/>
              <a:pathLst>
                <a:path w="2353310" h="61250612">
                  <a:moveTo>
                    <a:pt x="784860" y="61183298"/>
                  </a:moveTo>
                  <a:cubicBezTo>
                    <a:pt x="905510" y="61223940"/>
                    <a:pt x="1042670" y="61250612"/>
                    <a:pt x="1177290" y="61250612"/>
                  </a:cubicBezTo>
                  <a:cubicBezTo>
                    <a:pt x="1311910" y="61250612"/>
                    <a:pt x="1441450" y="61227748"/>
                    <a:pt x="1560830" y="61187112"/>
                  </a:cubicBezTo>
                  <a:cubicBezTo>
                    <a:pt x="1563370" y="61185840"/>
                    <a:pt x="1565910" y="61185840"/>
                    <a:pt x="1568450" y="61184569"/>
                  </a:cubicBezTo>
                  <a:cubicBezTo>
                    <a:pt x="2016760" y="61022012"/>
                    <a:pt x="2346960" y="60592748"/>
                    <a:pt x="2353310" y="5991146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59865282"/>
                  </a:lnTo>
                  <a:cubicBezTo>
                    <a:pt x="6350" y="60595290"/>
                    <a:pt x="331470" y="61024548"/>
                    <a:pt x="784860" y="61183298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35020" y="8752619"/>
            <a:ext cx="2022724" cy="10113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02549" y="2860041"/>
            <a:ext cx="1328878" cy="1305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34768" y="4545142"/>
            <a:ext cx="664439" cy="1460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93702" y="6346458"/>
            <a:ext cx="1546571" cy="12449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33450"/>
            <a:ext cx="12317164" cy="129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4285">
                <a:solidFill>
                  <a:srgbClr val="000000"/>
                </a:solidFill>
                <a:latin typeface="Arimo Bold"/>
              </a:rPr>
              <a:t>Clasificación de Dispositivos Médicos?</a:t>
            </a:r>
          </a:p>
          <a:p>
            <a:pPr>
              <a:lnSpc>
                <a:spcPts val="4319"/>
              </a:lnSpc>
              <a:spcBef>
                <a:spcPct val="0"/>
              </a:spcBef>
            </a:pPr>
            <a:r>
              <a:rPr lang="en-US" sz="3085">
                <a:solidFill>
                  <a:srgbClr val="FF1616"/>
                </a:solidFill>
                <a:latin typeface="Articulat"/>
              </a:rPr>
              <a:t>Los dispositivos médicos considerados en la Ley General de Salud son</a:t>
            </a:r>
            <a:r>
              <a:rPr lang="en-US" sz="3085">
                <a:solidFill>
                  <a:srgbClr val="000000"/>
                </a:solidFill>
                <a:latin typeface="Articulat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96092" y="2921321"/>
            <a:ext cx="11749772" cy="135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19"/>
              </a:lnSpc>
            </a:pPr>
            <a:r>
              <a:rPr lang="en-US" sz="2585">
                <a:solidFill>
                  <a:srgbClr val="0288D1"/>
                </a:solidFill>
                <a:latin typeface="Clear Sans Thin Bold"/>
              </a:rPr>
              <a:t>Insumos de uso odontológico: </a:t>
            </a:r>
            <a:r>
              <a:rPr lang="en-US" sz="2585">
                <a:solidFill>
                  <a:srgbClr val="000000"/>
                </a:solidFill>
                <a:latin typeface="Clear Sans Thin Bold"/>
              </a:rPr>
              <a:t>todas las substancias o materiales empleados para la atención de la salud dental.</a:t>
            </a:r>
          </a:p>
          <a:p>
            <a:pPr algn="just">
              <a:lnSpc>
                <a:spcPts val="3619"/>
              </a:lnSpc>
              <a:spcBef>
                <a:spcPct val="0"/>
              </a:spcBef>
            </a:pPr>
            <a:endParaRPr lang="en-US" sz="2585">
              <a:solidFill>
                <a:srgbClr val="000000"/>
              </a:solidFill>
              <a:latin typeface="Clear Sans Thi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96092" y="4243791"/>
            <a:ext cx="11749772" cy="2725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19"/>
              </a:lnSpc>
            </a:pPr>
            <a:r>
              <a:rPr lang="en-US" sz="2585">
                <a:solidFill>
                  <a:srgbClr val="0288D1"/>
                </a:solidFill>
                <a:latin typeface="Clear Sans Thin Bold"/>
              </a:rPr>
              <a:t>Materiales quirúrgicos y de curación: </a:t>
            </a:r>
            <a:r>
              <a:rPr lang="en-US" sz="2585">
                <a:solidFill>
                  <a:srgbClr val="000000"/>
                </a:solidFill>
                <a:latin typeface="Clear Sans Thin Bold"/>
              </a:rPr>
              <a:t>los dispositivos o materiales que adicionados o no de antisépticos o germicidas se utilizan en la práctica quirúrgica o en el tratamiento de las soluciones de continuidad, lesiones de la piel o sus anexos.</a:t>
            </a:r>
          </a:p>
          <a:p>
            <a:pPr algn="just">
              <a:lnSpc>
                <a:spcPts val="3619"/>
              </a:lnSpc>
              <a:spcBef>
                <a:spcPct val="0"/>
              </a:spcBef>
            </a:pPr>
            <a:endParaRPr lang="en-US" sz="2585">
              <a:solidFill>
                <a:srgbClr val="000000"/>
              </a:solidFill>
              <a:latin typeface="Clear Sans Thin Bold"/>
            </a:endParaRPr>
          </a:p>
          <a:p>
            <a:pPr algn="just">
              <a:lnSpc>
                <a:spcPts val="3619"/>
              </a:lnSpc>
              <a:spcBef>
                <a:spcPct val="0"/>
              </a:spcBef>
            </a:pPr>
            <a:endParaRPr lang="en-US" sz="2585">
              <a:solidFill>
                <a:srgbClr val="000000"/>
              </a:solidFill>
              <a:latin typeface="Clear Sans Thi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96092" y="6532520"/>
            <a:ext cx="11749772" cy="86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9"/>
              </a:lnSpc>
              <a:spcBef>
                <a:spcPct val="0"/>
              </a:spcBef>
            </a:pPr>
            <a:r>
              <a:rPr lang="en-US" sz="2485">
                <a:solidFill>
                  <a:srgbClr val="0288D1"/>
                </a:solidFill>
                <a:latin typeface="Clear Sans Thin Bold"/>
              </a:rPr>
              <a:t>Productos higiénicos: </a:t>
            </a:r>
            <a:r>
              <a:rPr lang="en-US" sz="2485">
                <a:solidFill>
                  <a:srgbClr val="000000"/>
                </a:solidFill>
                <a:latin typeface="Clear Sans Thin Bold"/>
              </a:rPr>
              <a:t>los materiales y sustancias que se apliquen en la superficie de la piel o cavidades corporales y que tengan acción farmacológica o preventiva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-323850" y="8663914"/>
            <a:ext cx="2252623" cy="1950772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5309071">
            <a:off x="-1126051" y="8535169"/>
            <a:ext cx="3661803" cy="3171121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88D1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711</Words>
  <Application>Microsoft Office PowerPoint</Application>
  <PresentationFormat>Personalizado</PresentationFormat>
  <Paragraphs>46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5" baseType="lpstr">
      <vt:lpstr>Calibri</vt:lpstr>
      <vt:lpstr>Articulat</vt:lpstr>
      <vt:lpstr>Arimo Bold</vt:lpstr>
      <vt:lpstr>Clear Sans Regular</vt:lpstr>
      <vt:lpstr>Clear Sans Bold Bold</vt:lpstr>
      <vt:lpstr>Arimo</vt:lpstr>
      <vt:lpstr>Clear Sans Thin</vt:lpstr>
      <vt:lpstr>Clear Sans Thin Bold</vt:lpstr>
      <vt:lpstr>Articulat Bold</vt:lpstr>
      <vt:lpstr>Clear Sans Regular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#6E1212</dc:title>
  <dc:creator>Nancy Alvarez</dc:creator>
  <cp:lastModifiedBy>Nancy Alvarez</cp:lastModifiedBy>
  <cp:revision>2</cp:revision>
  <dcterms:created xsi:type="dcterms:W3CDTF">2006-08-16T00:00:00Z</dcterms:created>
  <dcterms:modified xsi:type="dcterms:W3CDTF">2022-07-13T21:32:49Z</dcterms:modified>
  <dc:identifier>DAEs8f-xmZM</dc:identifier>
</cp:coreProperties>
</file>