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Arimo Bold" panose="020B0604020202020204" charset="0"/>
      <p:regular r:id="rId7"/>
    </p:embeddedFont>
    <p:embeddedFont>
      <p:font typeface="Articulat" panose="020B0604020202020204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lear Sans Thin" panose="020B0604020202020204" charset="0"/>
      <p:regular r:id="rId13"/>
    </p:embeddedFont>
    <p:embeddedFont>
      <p:font typeface="Clear Sans Thin Bold" panose="020B0604020202020204" charset="0"/>
      <p:regular r:id="rId14"/>
    </p:embeddedFont>
    <p:embeddedFont>
      <p:font typeface="Yanonne Kaffeesatz Regular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cy Alvarez" userId="698b39c4-8e3c-41bd-b9bd-bf399f50c242" providerId="ADAL" clId="{B3917AB7-DC04-4E7D-8F9B-1F9F9BFADDD0}"/>
    <pc:docChg chg="delSld">
      <pc:chgData name="Nancy Alvarez" userId="698b39c4-8e3c-41bd-b9bd-bf399f50c242" providerId="ADAL" clId="{B3917AB7-DC04-4E7D-8F9B-1F9F9BFADDD0}" dt="2022-07-13T17:08:27.116" v="1" actId="2696"/>
      <pc:docMkLst>
        <pc:docMk/>
      </pc:docMkLst>
      <pc:sldChg chg="del">
        <pc:chgData name="Nancy Alvarez" userId="698b39c4-8e3c-41bd-b9bd-bf399f50c242" providerId="ADAL" clId="{B3917AB7-DC04-4E7D-8F9B-1F9F9BFADDD0}" dt="2022-07-13T17:07:53.160" v="0" actId="2696"/>
        <pc:sldMkLst>
          <pc:docMk/>
          <pc:sldMk cId="0" sldId="261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62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63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64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65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66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67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68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69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70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71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72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73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74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75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76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77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78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79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80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81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82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83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84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85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86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87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88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89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90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91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92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93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94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95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96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97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98"/>
        </pc:sldMkLst>
      </pc:sldChg>
      <pc:sldChg chg="del">
        <pc:chgData name="Nancy Alvarez" userId="698b39c4-8e3c-41bd-b9bd-bf399f50c242" providerId="ADAL" clId="{B3917AB7-DC04-4E7D-8F9B-1F9F9BFADDD0}" dt="2022-07-13T17:08:27.116" v="1" actId="2696"/>
        <pc:sldMkLst>
          <pc:docMk/>
          <pc:sldMk cId="0" sldId="29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sv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s://www.instagram.com/ghadvisor360/" TargetMode="External"/><Relationship Id="rId18" Type="http://schemas.openxmlformats.org/officeDocument/2006/relationships/image" Target="../media/image33.svg"/><Relationship Id="rId3" Type="http://schemas.openxmlformats.org/officeDocument/2006/relationships/image" Target="../media/image2.png"/><Relationship Id="rId21" Type="http://schemas.openxmlformats.org/officeDocument/2006/relationships/image" Target="../media/image35.svg"/><Relationship Id="rId7" Type="http://schemas.openxmlformats.org/officeDocument/2006/relationships/image" Target="../media/image25.svg"/><Relationship Id="rId12" Type="http://schemas.openxmlformats.org/officeDocument/2006/relationships/image" Target="../media/image29.svg"/><Relationship Id="rId17" Type="http://schemas.openxmlformats.org/officeDocument/2006/relationships/image" Target="../media/image32.png"/><Relationship Id="rId2" Type="http://schemas.openxmlformats.org/officeDocument/2006/relationships/image" Target="../media/image21.jpeg"/><Relationship Id="rId16" Type="http://schemas.openxmlformats.org/officeDocument/2006/relationships/hyperlink" Target="https://t.me/ghadvisor360" TargetMode="External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24" Type="http://schemas.openxmlformats.org/officeDocument/2006/relationships/image" Target="../media/image37.svg"/><Relationship Id="rId5" Type="http://schemas.openxmlformats.org/officeDocument/2006/relationships/image" Target="../media/image23.svg"/><Relationship Id="rId15" Type="http://schemas.openxmlformats.org/officeDocument/2006/relationships/image" Target="../media/image31.svg"/><Relationship Id="rId23" Type="http://schemas.openxmlformats.org/officeDocument/2006/relationships/image" Target="../media/image36.png"/><Relationship Id="rId10" Type="http://schemas.openxmlformats.org/officeDocument/2006/relationships/hyperlink" Target="https://www.facebook.com/ghadvisor360" TargetMode="External"/><Relationship Id="rId19" Type="http://schemas.openxmlformats.org/officeDocument/2006/relationships/hyperlink" Target="https://wa.me/message/FIVX5U43X7M4H1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0.png"/><Relationship Id="rId22" Type="http://schemas.openxmlformats.org/officeDocument/2006/relationships/hyperlink" Target="https://www.linkedin.com/company/gh-advisor-360%C2%B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76" b="1264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1507236" y="-1710956"/>
            <a:ext cx="1765554" cy="5149365"/>
            <a:chOff x="0" y="0"/>
            <a:chExt cx="2354580" cy="68673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6867303"/>
            </a:xfrm>
            <a:custGeom>
              <a:avLst/>
              <a:gdLst/>
              <a:ahLst/>
              <a:cxnLst/>
              <a:rect l="l" t="t" r="r" b="b"/>
              <a:pathLst>
                <a:path w="2353310" h="6867303">
                  <a:moveTo>
                    <a:pt x="784860" y="6799993"/>
                  </a:moveTo>
                  <a:cubicBezTo>
                    <a:pt x="905510" y="6840633"/>
                    <a:pt x="1042670" y="6867303"/>
                    <a:pt x="1177290" y="6867303"/>
                  </a:cubicBezTo>
                  <a:cubicBezTo>
                    <a:pt x="1311910" y="6867303"/>
                    <a:pt x="1441450" y="6844443"/>
                    <a:pt x="1560830" y="6803803"/>
                  </a:cubicBezTo>
                  <a:cubicBezTo>
                    <a:pt x="1563370" y="6802533"/>
                    <a:pt x="1565910" y="6802533"/>
                    <a:pt x="1568450" y="6801263"/>
                  </a:cubicBezTo>
                  <a:cubicBezTo>
                    <a:pt x="2016760" y="6638703"/>
                    <a:pt x="2346960" y="6209443"/>
                    <a:pt x="2353310" y="569549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5691144"/>
                  </a:lnTo>
                  <a:cubicBezTo>
                    <a:pt x="6350" y="6211983"/>
                    <a:pt x="331470" y="6641243"/>
                    <a:pt x="784860" y="679999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-4409407" y="6945284"/>
            <a:ext cx="16833452" cy="8014638"/>
            <a:chOff x="0" y="0"/>
            <a:chExt cx="13398500" cy="63792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98500" cy="6379210"/>
            </a:xfrm>
            <a:custGeom>
              <a:avLst/>
              <a:gdLst/>
              <a:ahLst/>
              <a:cxnLst/>
              <a:rect l="l" t="t" r="r" b="b"/>
              <a:pathLst>
                <a:path w="13398500" h="6379210">
                  <a:moveTo>
                    <a:pt x="6747510" y="0"/>
                  </a:moveTo>
                  <a:lnTo>
                    <a:pt x="6645910" y="0"/>
                  </a:lnTo>
                  <a:lnTo>
                    <a:pt x="6638290" y="7620"/>
                  </a:lnTo>
                  <a:lnTo>
                    <a:pt x="0" y="6379210"/>
                  </a:lnTo>
                  <a:lnTo>
                    <a:pt x="6752590" y="6379210"/>
                  </a:lnTo>
                  <a:lnTo>
                    <a:pt x="13398500" y="0"/>
                  </a:lnTo>
                  <a:close/>
                </a:path>
              </a:pathLst>
            </a:custGeom>
            <a:solidFill>
              <a:srgbClr val="0770B3">
                <a:alpha val="84706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01307" y="382188"/>
            <a:ext cx="2109996" cy="10549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582" y="222792"/>
            <a:ext cx="2307365" cy="128187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5400000">
            <a:off x="1828275" y="800291"/>
            <a:ext cx="1123476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4964695" y="17636"/>
            <a:ext cx="26391972" cy="12669664"/>
            <a:chOff x="0" y="0"/>
            <a:chExt cx="13288429" cy="63792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88429" cy="6379210"/>
            </a:xfrm>
            <a:custGeom>
              <a:avLst/>
              <a:gdLst/>
              <a:ahLst/>
              <a:cxnLst/>
              <a:rect l="l" t="t" r="r" b="b"/>
              <a:pathLst>
                <a:path w="13288429" h="6379210">
                  <a:moveTo>
                    <a:pt x="6637706" y="0"/>
                  </a:moveTo>
                  <a:lnTo>
                    <a:pt x="6637706" y="0"/>
                  </a:lnTo>
                  <a:lnTo>
                    <a:pt x="6637706" y="7620"/>
                  </a:lnTo>
                  <a:lnTo>
                    <a:pt x="0" y="6379210"/>
                  </a:lnTo>
                  <a:lnTo>
                    <a:pt x="6642519" y="6379210"/>
                  </a:lnTo>
                  <a:lnTo>
                    <a:pt x="1328842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3908694" y="3257966"/>
            <a:ext cx="3931890" cy="1288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8"/>
              </a:lnSpc>
              <a:spcBef>
                <a:spcPct val="0"/>
              </a:spcBef>
            </a:pPr>
            <a:r>
              <a:rPr lang="en-US" sz="7327" dirty="0">
                <a:solidFill>
                  <a:srgbClr val="FF1616"/>
                </a:solidFill>
                <a:latin typeface="Arimo Bold"/>
              </a:rPr>
              <a:t>ISO 9001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874639" y="5815017"/>
            <a:ext cx="1689497" cy="90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100"/>
              </a:lnSpc>
              <a:spcBef>
                <a:spcPct val="0"/>
              </a:spcBef>
            </a:pPr>
            <a:r>
              <a:rPr lang="en-US" sz="5071">
                <a:solidFill>
                  <a:srgbClr val="000000"/>
                </a:solidFill>
                <a:latin typeface="Yanonne Kaffeesatz Regular"/>
              </a:rPr>
              <a:t>¿QUÉ ES?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63084" y="6991583"/>
            <a:ext cx="6657301" cy="202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lear Sans Thin"/>
              </a:rPr>
              <a:t>Un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estándar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internacional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para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Sistemas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Gestión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de Calidad (SGC). La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actualización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más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reciente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esta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norma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fue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2015. ISO 9001 y es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aceptada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por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mayoría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los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países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todo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el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mundo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841" b="684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4681" y="-1027373"/>
            <a:ext cx="7534745" cy="9642524"/>
            <a:chOff x="0" y="0"/>
            <a:chExt cx="2354580" cy="30132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3013253"/>
            </a:xfrm>
            <a:custGeom>
              <a:avLst/>
              <a:gdLst/>
              <a:ahLst/>
              <a:cxnLst/>
              <a:rect l="l" t="t" r="r" b="b"/>
              <a:pathLst>
                <a:path w="2353310" h="3013253">
                  <a:moveTo>
                    <a:pt x="784860" y="2945943"/>
                  </a:moveTo>
                  <a:cubicBezTo>
                    <a:pt x="905510" y="2986583"/>
                    <a:pt x="1042670" y="3013253"/>
                    <a:pt x="1177290" y="3013253"/>
                  </a:cubicBezTo>
                  <a:cubicBezTo>
                    <a:pt x="1311910" y="3013253"/>
                    <a:pt x="1441450" y="2990393"/>
                    <a:pt x="1560830" y="2949753"/>
                  </a:cubicBezTo>
                  <a:cubicBezTo>
                    <a:pt x="1563370" y="2948483"/>
                    <a:pt x="1565910" y="2948483"/>
                    <a:pt x="1568450" y="2947213"/>
                  </a:cubicBezTo>
                  <a:cubicBezTo>
                    <a:pt x="2016760" y="2784653"/>
                    <a:pt x="2346960" y="2355393"/>
                    <a:pt x="2353310" y="1853299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851918"/>
                  </a:lnTo>
                  <a:cubicBezTo>
                    <a:pt x="6350" y="2357933"/>
                    <a:pt x="331470" y="2787193"/>
                    <a:pt x="784860" y="294594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189971" y="942975"/>
            <a:ext cx="6524165" cy="2447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1616"/>
                </a:solidFill>
                <a:latin typeface="Arimo Bold"/>
              </a:rPr>
              <a:t>Ventaja Competitiva Comercial y Operativa</a:t>
            </a:r>
          </a:p>
          <a:p>
            <a:pPr algn="ctr">
              <a:lnSpc>
                <a:spcPts val="8400"/>
              </a:lnSpc>
              <a:spcBef>
                <a:spcPct val="0"/>
              </a:spcBef>
            </a:pPr>
            <a:endParaRPr lang="en-US" sz="3999">
              <a:solidFill>
                <a:srgbClr val="FF1616"/>
              </a:solidFill>
              <a:latin typeface="Arim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23404" y="2580232"/>
            <a:ext cx="6657301" cy="406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</a:pPr>
            <a:r>
              <a:rPr lang="en-US" sz="2295" dirty="0">
                <a:solidFill>
                  <a:srgbClr val="000000"/>
                </a:solidFill>
                <a:latin typeface="Clear Sans Thin"/>
              </a:rPr>
              <a:t>Al ser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una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organización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que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implementa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los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estándares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de ISO 9001,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te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permite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:</a:t>
            </a:r>
          </a:p>
          <a:p>
            <a:pPr marL="342900" indent="-342900" algn="just">
              <a:lnSpc>
                <a:spcPts val="3213"/>
              </a:lnSpc>
              <a:buFont typeface="Arial" panose="020B0604020202020204" pitchFamily="34" charset="0"/>
              <a:buChar char="•"/>
            </a:pP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Incentivar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un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crecimiento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comercial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y operative;</a:t>
            </a:r>
          </a:p>
          <a:p>
            <a:pPr marL="342900" indent="-342900" algn="just">
              <a:lnSpc>
                <a:spcPts val="3213"/>
              </a:lnSpc>
              <a:buFont typeface="Arial" panose="020B0604020202020204" pitchFamily="34" charset="0"/>
              <a:buChar char="•"/>
            </a:pP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Demostrar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globalmente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que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tu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organización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cuenta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con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ciclos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mejora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,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análisis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riesgos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y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calidad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en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sus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productos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o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servicios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que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entrega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.</a:t>
            </a:r>
          </a:p>
          <a:p>
            <a:pPr marL="342900" indent="-342900" algn="just">
              <a:lnSpc>
                <a:spcPts val="3213"/>
              </a:lnSpc>
              <a:buFont typeface="Arial" panose="020B0604020202020204" pitchFamily="34" charset="0"/>
              <a:buChar char="•"/>
            </a:pPr>
            <a:r>
              <a:rPr lang="en-US" sz="2295" dirty="0">
                <a:solidFill>
                  <a:srgbClr val="000000"/>
                </a:solidFill>
                <a:latin typeface="Clear Sans Thin"/>
              </a:rPr>
              <a:t>Las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estadísticas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demuestran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que se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puede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mejorar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al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menos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, un 10%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más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,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tus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negocios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actuales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y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buscar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nuevos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.</a:t>
            </a:r>
          </a:p>
          <a:p>
            <a:pPr algn="just">
              <a:lnSpc>
                <a:spcPts val="3213"/>
              </a:lnSpc>
              <a:spcBef>
                <a:spcPct val="0"/>
              </a:spcBef>
            </a:pPr>
            <a:endParaRPr lang="en-US" sz="2295" dirty="0">
              <a:solidFill>
                <a:srgbClr val="000000"/>
              </a:solidFill>
              <a:latin typeface="Clear Sans Thi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6246" y="1970947"/>
            <a:ext cx="1478905" cy="14789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6246" y="3944151"/>
            <a:ext cx="1478905" cy="1478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6246" y="5831560"/>
            <a:ext cx="1478905" cy="14789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819026" y="337470"/>
            <a:ext cx="6126112" cy="386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1616"/>
                </a:solidFill>
                <a:latin typeface="Arimo Bold"/>
              </a:rPr>
              <a:t>Principios de la Calidad ISO 9001</a:t>
            </a: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FF1616"/>
              </a:solidFill>
              <a:latin typeface="Arimo Bold"/>
            </a:endParaRP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FF1616"/>
              </a:solidFill>
              <a:latin typeface="Arimo Bold"/>
            </a:endParaRPr>
          </a:p>
          <a:p>
            <a:pPr algn="ctr">
              <a:lnSpc>
                <a:spcPts val="8400"/>
              </a:lnSpc>
              <a:spcBef>
                <a:spcPct val="0"/>
              </a:spcBef>
            </a:pPr>
            <a:endParaRPr lang="en-US" sz="3999">
              <a:solidFill>
                <a:srgbClr val="FF1616"/>
              </a:solidFill>
              <a:latin typeface="Arimo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6246" y="7869860"/>
            <a:ext cx="1478905" cy="14789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08367" y="1970947"/>
            <a:ext cx="1478905" cy="14789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08367" y="3944151"/>
            <a:ext cx="1478905" cy="14789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8367" y="6222092"/>
            <a:ext cx="1478905" cy="147890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863112" y="2078801"/>
            <a:ext cx="5553758" cy="1933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3"/>
              </a:lnSpc>
            </a:pPr>
            <a:r>
              <a:rPr lang="en-US" sz="2195">
                <a:solidFill>
                  <a:srgbClr val="0770B3"/>
                </a:solidFill>
                <a:latin typeface="Clear Sans Thin Bold"/>
              </a:rPr>
              <a:t>Enfoque al cliente</a:t>
            </a:r>
          </a:p>
          <a:p>
            <a:pPr algn="just">
              <a:lnSpc>
                <a:spcPts val="3073"/>
              </a:lnSpc>
            </a:pPr>
            <a:r>
              <a:rPr lang="en-US" sz="2195">
                <a:solidFill>
                  <a:srgbClr val="000000"/>
                </a:solidFill>
                <a:latin typeface="Clear Sans Thin"/>
              </a:rPr>
              <a:t>Satisfacción de las necesidades del cliente excediendo sus expectativas y stakeholders.</a:t>
            </a:r>
          </a:p>
          <a:p>
            <a:pPr algn="just">
              <a:lnSpc>
                <a:spcPts val="3073"/>
              </a:lnSpc>
            </a:pPr>
            <a:r>
              <a:rPr lang="en-US" sz="2195">
                <a:solidFill>
                  <a:srgbClr val="000000"/>
                </a:solidFill>
                <a:latin typeface="Clear Sans Thin"/>
              </a:rPr>
              <a:t>.</a:t>
            </a:r>
          </a:p>
          <a:p>
            <a:pPr algn="just">
              <a:lnSpc>
                <a:spcPts val="3073"/>
              </a:lnSpc>
              <a:spcBef>
                <a:spcPct val="0"/>
              </a:spcBef>
            </a:pPr>
            <a:endParaRPr lang="en-US" sz="2195">
              <a:solidFill>
                <a:srgbClr val="000000"/>
              </a:solidFill>
              <a:latin typeface="Clear Sans Thi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863112" y="4080370"/>
            <a:ext cx="5553758" cy="1933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3"/>
              </a:lnSpc>
            </a:pPr>
            <a:r>
              <a:rPr lang="en-US" sz="2195">
                <a:solidFill>
                  <a:srgbClr val="0770B3"/>
                </a:solidFill>
                <a:latin typeface="Clear Sans Thin Bold"/>
              </a:rPr>
              <a:t>Liderazgo</a:t>
            </a:r>
          </a:p>
          <a:p>
            <a:pPr algn="just">
              <a:lnSpc>
                <a:spcPts val="3073"/>
              </a:lnSpc>
            </a:pPr>
            <a:r>
              <a:rPr lang="en-US" sz="2195">
                <a:solidFill>
                  <a:srgbClr val="000000"/>
                </a:solidFill>
                <a:latin typeface="Clear Sans Thin"/>
              </a:rPr>
              <a:t>Alineación de estrategias, políticas, procesos y recursos.</a:t>
            </a:r>
          </a:p>
          <a:p>
            <a:pPr algn="just">
              <a:lnSpc>
                <a:spcPts val="3073"/>
              </a:lnSpc>
            </a:pPr>
            <a:r>
              <a:rPr lang="en-US" sz="2195">
                <a:solidFill>
                  <a:srgbClr val="000000"/>
                </a:solidFill>
                <a:latin typeface="Clear Sans Thin"/>
              </a:rPr>
              <a:t>.</a:t>
            </a:r>
          </a:p>
          <a:p>
            <a:pPr algn="just">
              <a:lnSpc>
                <a:spcPts val="3073"/>
              </a:lnSpc>
              <a:spcBef>
                <a:spcPct val="0"/>
              </a:spcBef>
            </a:pPr>
            <a:endParaRPr lang="en-US" sz="2195">
              <a:solidFill>
                <a:srgbClr val="000000"/>
              </a:solidFill>
              <a:latin typeface="Clear Sans Thi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863112" y="5936377"/>
            <a:ext cx="5553758" cy="1933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3"/>
              </a:lnSpc>
            </a:pPr>
            <a:r>
              <a:rPr lang="en-US" sz="2195">
                <a:solidFill>
                  <a:srgbClr val="0770B3"/>
                </a:solidFill>
                <a:latin typeface="Clear Sans Thin Bold"/>
              </a:rPr>
              <a:t>Participación del personal</a:t>
            </a:r>
          </a:p>
          <a:p>
            <a:pPr algn="just">
              <a:lnSpc>
                <a:spcPts val="3073"/>
              </a:lnSpc>
            </a:pPr>
            <a:r>
              <a:rPr lang="en-US" sz="2195">
                <a:solidFill>
                  <a:srgbClr val="000000"/>
                </a:solidFill>
                <a:latin typeface="Clear Sans Thin"/>
              </a:rPr>
              <a:t>Reconocimiento, empoderamiento, mejora de habilidades y conocimiento de colaboradores.</a:t>
            </a:r>
          </a:p>
          <a:p>
            <a:pPr algn="just">
              <a:lnSpc>
                <a:spcPts val="3073"/>
              </a:lnSpc>
            </a:pPr>
            <a:endParaRPr lang="en-US" sz="2195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073"/>
              </a:lnSpc>
              <a:spcBef>
                <a:spcPct val="0"/>
              </a:spcBef>
            </a:pPr>
            <a:endParaRPr lang="en-US" sz="2195">
              <a:solidFill>
                <a:srgbClr val="000000"/>
              </a:solidFill>
              <a:latin typeface="Clear Sans Thi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63112" y="7890802"/>
            <a:ext cx="5553758" cy="1933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3"/>
              </a:lnSpc>
            </a:pPr>
            <a:r>
              <a:rPr lang="en-US" sz="2195">
                <a:solidFill>
                  <a:srgbClr val="0770B3"/>
                </a:solidFill>
                <a:latin typeface="Clear Sans Thin Bold"/>
              </a:rPr>
              <a:t>Enfoque basado en procesos</a:t>
            </a:r>
          </a:p>
          <a:p>
            <a:pPr algn="just">
              <a:lnSpc>
                <a:spcPts val="3073"/>
              </a:lnSpc>
            </a:pPr>
            <a:r>
              <a:rPr lang="en-US" sz="2195">
                <a:solidFill>
                  <a:srgbClr val="000000"/>
                </a:solidFill>
                <a:latin typeface="Clear Sans Thin"/>
              </a:rPr>
              <a:t>Interacción de procesos para un sistema coherente y eficiente.</a:t>
            </a:r>
          </a:p>
          <a:p>
            <a:pPr algn="just">
              <a:lnSpc>
                <a:spcPts val="3073"/>
              </a:lnSpc>
            </a:pPr>
            <a:endParaRPr lang="en-US" sz="2195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073"/>
              </a:lnSpc>
              <a:spcBef>
                <a:spcPct val="0"/>
              </a:spcBef>
            </a:pPr>
            <a:endParaRPr lang="en-US" sz="2195">
              <a:solidFill>
                <a:srgbClr val="000000"/>
              </a:solidFill>
              <a:latin typeface="Clear Sans Thi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632334" y="1883687"/>
            <a:ext cx="5553758" cy="2323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3"/>
              </a:lnSpc>
            </a:pPr>
            <a:r>
              <a:rPr lang="en-US" sz="2195">
                <a:solidFill>
                  <a:srgbClr val="0770B3"/>
                </a:solidFill>
                <a:latin typeface="Clear Sans Thin Bold"/>
              </a:rPr>
              <a:t>Mejora</a:t>
            </a:r>
          </a:p>
          <a:p>
            <a:pPr algn="just">
              <a:lnSpc>
                <a:spcPts val="3073"/>
              </a:lnSpc>
            </a:pPr>
            <a:r>
              <a:rPr lang="en-US" sz="2195">
                <a:solidFill>
                  <a:srgbClr val="000000"/>
                </a:solidFill>
                <a:latin typeface="Clear Sans Thin"/>
              </a:rPr>
              <a:t>Análisis de riesgo del entorno para anticipación de amenazas, inherente a ciclos de mejora.</a:t>
            </a:r>
          </a:p>
          <a:p>
            <a:pPr algn="just">
              <a:lnSpc>
                <a:spcPts val="3073"/>
              </a:lnSpc>
            </a:pPr>
            <a:endParaRPr lang="en-US" sz="2195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073"/>
              </a:lnSpc>
              <a:spcBef>
                <a:spcPct val="0"/>
              </a:spcBef>
            </a:pPr>
            <a:endParaRPr lang="en-US" sz="2195">
              <a:solidFill>
                <a:srgbClr val="000000"/>
              </a:solidFill>
              <a:latin typeface="Clear Sans Thi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506672" y="5741263"/>
            <a:ext cx="5553758" cy="2323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3"/>
              </a:lnSpc>
            </a:pPr>
            <a:r>
              <a:rPr lang="en-US" sz="2195">
                <a:solidFill>
                  <a:srgbClr val="0770B3"/>
                </a:solidFill>
                <a:latin typeface="Clear Sans Thin Bold"/>
              </a:rPr>
              <a:t>Gestión de las relaciones</a:t>
            </a:r>
          </a:p>
          <a:p>
            <a:pPr algn="just">
              <a:lnSpc>
                <a:spcPts val="3073"/>
              </a:lnSpc>
            </a:pPr>
            <a:r>
              <a:rPr lang="en-US" sz="2195">
                <a:solidFill>
                  <a:srgbClr val="000000"/>
                </a:solidFill>
                <a:latin typeface="Clear Sans Thin"/>
              </a:rPr>
              <a:t>Atención y acción de y a las partes interesadas como; socios comerciales, accionistas, colaboradores.</a:t>
            </a:r>
          </a:p>
          <a:p>
            <a:pPr algn="just">
              <a:lnSpc>
                <a:spcPts val="3073"/>
              </a:lnSpc>
            </a:pPr>
            <a:endParaRPr lang="en-US" sz="2195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073"/>
              </a:lnSpc>
              <a:spcBef>
                <a:spcPct val="0"/>
              </a:spcBef>
            </a:pPr>
            <a:endParaRPr lang="en-US" sz="2195">
              <a:solidFill>
                <a:srgbClr val="000000"/>
              </a:solidFill>
              <a:latin typeface="Clear Sans Thin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506672" y="4080370"/>
            <a:ext cx="5805082" cy="1933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3"/>
              </a:lnSpc>
            </a:pPr>
            <a:r>
              <a:rPr lang="en-US" sz="2195">
                <a:solidFill>
                  <a:srgbClr val="0770B3"/>
                </a:solidFill>
                <a:latin typeface="Clear Sans Thin Bold"/>
              </a:rPr>
              <a:t>Toma de Decisiones basado en evidencias</a:t>
            </a:r>
          </a:p>
          <a:p>
            <a:pPr algn="just">
              <a:lnSpc>
                <a:spcPts val="3073"/>
              </a:lnSpc>
            </a:pPr>
            <a:r>
              <a:rPr lang="en-US" sz="2195">
                <a:solidFill>
                  <a:srgbClr val="000000"/>
                </a:solidFill>
                <a:latin typeface="Clear Sans Thin"/>
              </a:rPr>
              <a:t>Documentación de hechos, pruebas y análisis de datos para mayor objetividad en decisiones.</a:t>
            </a:r>
          </a:p>
          <a:p>
            <a:pPr algn="just">
              <a:lnSpc>
                <a:spcPts val="3073"/>
              </a:lnSpc>
            </a:pPr>
            <a:endParaRPr lang="en-US" sz="2195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073"/>
              </a:lnSpc>
              <a:spcBef>
                <a:spcPct val="0"/>
              </a:spcBef>
            </a:pPr>
            <a:endParaRPr lang="en-US" sz="2195">
              <a:solidFill>
                <a:srgbClr val="000000"/>
              </a:solidFill>
              <a:latin typeface="Clear Sans Thin"/>
            </a:endParaRPr>
          </a:p>
        </p:txBody>
      </p:sp>
      <p:grpSp>
        <p:nvGrpSpPr>
          <p:cNvPr id="17" name="Group 17"/>
          <p:cNvGrpSpPr/>
          <p:nvPr/>
        </p:nvGrpSpPr>
        <p:grpSpPr>
          <a:xfrm rot="-5400000">
            <a:off x="9417197" y="68833"/>
            <a:ext cx="451011" cy="19961915"/>
            <a:chOff x="0" y="0"/>
            <a:chExt cx="2354580" cy="1042146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53310" cy="104214675"/>
            </a:xfrm>
            <a:custGeom>
              <a:avLst/>
              <a:gdLst/>
              <a:ahLst/>
              <a:cxnLst/>
              <a:rect l="l" t="t" r="r" b="b"/>
              <a:pathLst>
                <a:path w="2353310" h="104214675">
                  <a:moveTo>
                    <a:pt x="784860" y="104147367"/>
                  </a:moveTo>
                  <a:cubicBezTo>
                    <a:pt x="905510" y="104188009"/>
                    <a:pt x="1042670" y="104214675"/>
                    <a:pt x="1177290" y="104214675"/>
                  </a:cubicBezTo>
                  <a:cubicBezTo>
                    <a:pt x="1311910" y="104214675"/>
                    <a:pt x="1441450" y="104191817"/>
                    <a:pt x="1560830" y="104151175"/>
                  </a:cubicBezTo>
                  <a:cubicBezTo>
                    <a:pt x="1563370" y="104149909"/>
                    <a:pt x="1565910" y="104149909"/>
                    <a:pt x="1568450" y="104148644"/>
                  </a:cubicBezTo>
                  <a:cubicBezTo>
                    <a:pt x="2016760" y="103986081"/>
                    <a:pt x="2346960" y="103556817"/>
                    <a:pt x="2353310" y="1027433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664109"/>
                  </a:lnTo>
                  <a:cubicBezTo>
                    <a:pt x="6350" y="103559359"/>
                    <a:pt x="331470" y="103988617"/>
                    <a:pt x="784860" y="104147367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836727" y="1541241"/>
            <a:ext cx="3986458" cy="3452093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46" r="-14946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83045" y="3328026"/>
            <a:ext cx="3986458" cy="3452093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519" r="-15519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2836727" y="5151595"/>
            <a:ext cx="3986458" cy="3452093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4946" r="-14946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83045" y="6987664"/>
            <a:ext cx="3986458" cy="3452093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4946" r="-14946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464729" y="1541241"/>
            <a:ext cx="3986458" cy="3452093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14946" r="-14946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83578" y="10259650"/>
            <a:ext cx="3647304" cy="3158401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9144000" y="1347288"/>
            <a:ext cx="6524165" cy="386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1616"/>
                </a:solidFill>
                <a:latin typeface="Arimo Bold"/>
              </a:rPr>
              <a:t>Industrias que buscan Proveedores Certificados en ISO</a:t>
            </a: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FF1616"/>
              </a:solidFill>
              <a:latin typeface="Arimo Bold"/>
            </a:endParaRPr>
          </a:p>
          <a:p>
            <a:pPr algn="ctr">
              <a:lnSpc>
                <a:spcPts val="8400"/>
              </a:lnSpc>
              <a:spcBef>
                <a:spcPct val="0"/>
              </a:spcBef>
            </a:pPr>
            <a:endParaRPr lang="en-US" sz="3999">
              <a:solidFill>
                <a:srgbClr val="FF1616"/>
              </a:solidFill>
              <a:latin typeface="Arim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44000" y="3817852"/>
            <a:ext cx="7522938" cy="4557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3110" lvl="1" indent="-316555" algn="just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Farmacéutica</a:t>
            </a:r>
          </a:p>
          <a:p>
            <a:pPr marL="633110" lvl="1" indent="-316555" algn="just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Perecederos</a:t>
            </a:r>
          </a:p>
          <a:p>
            <a:pPr marL="633110" lvl="1" indent="-316555" algn="just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Mercancías Peligrosas</a:t>
            </a:r>
          </a:p>
          <a:p>
            <a:pPr marL="633110" lvl="1" indent="-316555" algn="just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FreightForwarders</a:t>
            </a:r>
          </a:p>
          <a:p>
            <a:pPr marL="633110" lvl="1" indent="-316555" algn="just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Automotriz </a:t>
            </a:r>
          </a:p>
          <a:p>
            <a:pPr marL="633110" lvl="1" indent="-316555" algn="just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Aeroespacial</a:t>
            </a:r>
          </a:p>
          <a:p>
            <a:pPr algn="just">
              <a:lnSpc>
                <a:spcPts val="4105"/>
              </a:lnSpc>
            </a:pPr>
            <a:endParaRPr lang="en-US" sz="2932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630"/>
              </a:lnSpc>
            </a:pPr>
            <a:endParaRPr lang="en-US" sz="2932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630"/>
              </a:lnSpc>
              <a:spcBef>
                <a:spcPct val="0"/>
              </a:spcBef>
            </a:pPr>
            <a:endParaRPr lang="en-US" sz="2932">
              <a:solidFill>
                <a:srgbClr val="000000"/>
              </a:solidFill>
              <a:latin typeface="Clear Sans Thin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464729" y="1524821"/>
            <a:ext cx="3986458" cy="345009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alphaModFix amt="2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3045" y="3328026"/>
            <a:ext cx="3986458" cy="345009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827202" y="5167365"/>
            <a:ext cx="3986458" cy="345009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alphaModFix amt="3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836727" y="1541241"/>
            <a:ext cx="3986458" cy="345009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3045" y="6989659"/>
            <a:ext cx="3986458" cy="345009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4001" y="-292036"/>
            <a:ext cx="3986458" cy="345009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64729" y="5153590"/>
            <a:ext cx="3986458" cy="3450098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3741511" y="3817852"/>
            <a:ext cx="3853309" cy="2588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3111" lvl="1" indent="-316555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Agencias Aduanales</a:t>
            </a:r>
          </a:p>
          <a:p>
            <a:pPr marL="633111" lvl="1" indent="-316555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CustomBrokers</a:t>
            </a:r>
          </a:p>
          <a:p>
            <a:pPr marL="633111" lvl="1" indent="-316555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Retail</a:t>
            </a:r>
          </a:p>
          <a:p>
            <a:pPr marL="633111" lvl="1" indent="-316555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Paquetería</a:t>
            </a:r>
          </a:p>
          <a:p>
            <a:pPr marL="633111" lvl="1" indent="-316555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000000"/>
                </a:solidFill>
                <a:latin typeface="Clear Sans Thin"/>
              </a:rPr>
              <a:t>Energética</a:t>
            </a:r>
          </a:p>
        </p:txBody>
      </p:sp>
      <p:grpSp>
        <p:nvGrpSpPr>
          <p:cNvPr id="24" name="Group 24"/>
          <p:cNvGrpSpPr/>
          <p:nvPr/>
        </p:nvGrpSpPr>
        <p:grpSpPr>
          <a:xfrm rot="-8349244">
            <a:off x="16786154" y="4966818"/>
            <a:ext cx="338325" cy="8963055"/>
            <a:chOff x="0" y="0"/>
            <a:chExt cx="2354580" cy="6237863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53310" cy="62378636"/>
            </a:xfrm>
            <a:custGeom>
              <a:avLst/>
              <a:gdLst/>
              <a:ahLst/>
              <a:cxnLst/>
              <a:rect l="l" t="t" r="r" b="b"/>
              <a:pathLst>
                <a:path w="2353310" h="62378636">
                  <a:moveTo>
                    <a:pt x="784860" y="62311322"/>
                  </a:moveTo>
                  <a:cubicBezTo>
                    <a:pt x="905510" y="62351965"/>
                    <a:pt x="1042670" y="62378636"/>
                    <a:pt x="1177290" y="62378636"/>
                  </a:cubicBezTo>
                  <a:cubicBezTo>
                    <a:pt x="1311910" y="62378636"/>
                    <a:pt x="1441450" y="62355772"/>
                    <a:pt x="1560830" y="62315136"/>
                  </a:cubicBezTo>
                  <a:cubicBezTo>
                    <a:pt x="1563370" y="62313865"/>
                    <a:pt x="1565910" y="62313865"/>
                    <a:pt x="1568450" y="62312593"/>
                  </a:cubicBezTo>
                  <a:cubicBezTo>
                    <a:pt x="2016760" y="62150036"/>
                    <a:pt x="2346960" y="61720772"/>
                    <a:pt x="2353310" y="610360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0988972"/>
                  </a:lnTo>
                  <a:cubicBezTo>
                    <a:pt x="6350" y="61723315"/>
                    <a:pt x="331470" y="62152572"/>
                    <a:pt x="784860" y="62311322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26" name="Group 26"/>
          <p:cNvGrpSpPr/>
          <p:nvPr/>
        </p:nvGrpSpPr>
        <p:grpSpPr>
          <a:xfrm rot="-8349244">
            <a:off x="17090138" y="5312149"/>
            <a:ext cx="338325" cy="8963055"/>
            <a:chOff x="0" y="0"/>
            <a:chExt cx="2354580" cy="6237863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53310" cy="62378636"/>
            </a:xfrm>
            <a:custGeom>
              <a:avLst/>
              <a:gdLst/>
              <a:ahLst/>
              <a:cxnLst/>
              <a:rect l="l" t="t" r="r" b="b"/>
              <a:pathLst>
                <a:path w="2353310" h="62378636">
                  <a:moveTo>
                    <a:pt x="784860" y="62311322"/>
                  </a:moveTo>
                  <a:cubicBezTo>
                    <a:pt x="905510" y="62351965"/>
                    <a:pt x="1042670" y="62378636"/>
                    <a:pt x="1177290" y="62378636"/>
                  </a:cubicBezTo>
                  <a:cubicBezTo>
                    <a:pt x="1311910" y="62378636"/>
                    <a:pt x="1441450" y="62355772"/>
                    <a:pt x="1560830" y="62315136"/>
                  </a:cubicBezTo>
                  <a:cubicBezTo>
                    <a:pt x="1563370" y="62313865"/>
                    <a:pt x="1565910" y="62313865"/>
                    <a:pt x="1568450" y="62312593"/>
                  </a:cubicBezTo>
                  <a:cubicBezTo>
                    <a:pt x="2016760" y="62150036"/>
                    <a:pt x="2346960" y="61720772"/>
                    <a:pt x="2353310" y="610360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0988972"/>
                  </a:lnTo>
                  <a:cubicBezTo>
                    <a:pt x="6350" y="61723315"/>
                    <a:pt x="331470" y="62152572"/>
                    <a:pt x="784860" y="62311322"/>
                  </a:cubicBezTo>
                  <a:close/>
                </a:path>
              </a:pathLst>
            </a:custGeom>
            <a:solidFill>
              <a:srgbClr val="0770B3"/>
            </a:solidFill>
          </p:spPr>
        </p:sp>
      </p:grpSp>
      <p:grpSp>
        <p:nvGrpSpPr>
          <p:cNvPr id="28" name="Group 28"/>
          <p:cNvGrpSpPr/>
          <p:nvPr/>
        </p:nvGrpSpPr>
        <p:grpSpPr>
          <a:xfrm rot="-8349244">
            <a:off x="17621423" y="5435742"/>
            <a:ext cx="338325" cy="8963055"/>
            <a:chOff x="0" y="0"/>
            <a:chExt cx="2354580" cy="6237863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53310" cy="62378636"/>
            </a:xfrm>
            <a:custGeom>
              <a:avLst/>
              <a:gdLst/>
              <a:ahLst/>
              <a:cxnLst/>
              <a:rect l="l" t="t" r="r" b="b"/>
              <a:pathLst>
                <a:path w="2353310" h="62378636">
                  <a:moveTo>
                    <a:pt x="784860" y="62311322"/>
                  </a:moveTo>
                  <a:cubicBezTo>
                    <a:pt x="905510" y="62351965"/>
                    <a:pt x="1042670" y="62378636"/>
                    <a:pt x="1177290" y="62378636"/>
                  </a:cubicBezTo>
                  <a:cubicBezTo>
                    <a:pt x="1311910" y="62378636"/>
                    <a:pt x="1441450" y="62355772"/>
                    <a:pt x="1560830" y="62315136"/>
                  </a:cubicBezTo>
                  <a:cubicBezTo>
                    <a:pt x="1563370" y="62313865"/>
                    <a:pt x="1565910" y="62313865"/>
                    <a:pt x="1568450" y="62312593"/>
                  </a:cubicBezTo>
                  <a:cubicBezTo>
                    <a:pt x="2016760" y="62150036"/>
                    <a:pt x="2346960" y="61720772"/>
                    <a:pt x="2353310" y="610360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0988972"/>
                  </a:lnTo>
                  <a:cubicBezTo>
                    <a:pt x="6350" y="61723315"/>
                    <a:pt x="331470" y="62152572"/>
                    <a:pt x="784860" y="62311322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169377"/>
            <a:ext cx="9372600" cy="8088923"/>
            <a:chOff x="0" y="0"/>
            <a:chExt cx="2314602" cy="1997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14603" cy="1997593"/>
            </a:xfrm>
            <a:custGeom>
              <a:avLst/>
              <a:gdLst/>
              <a:ahLst/>
              <a:cxnLst/>
              <a:rect l="l" t="t" r="r" b="b"/>
              <a:pathLst>
                <a:path w="2314603" h="1997593">
                  <a:moveTo>
                    <a:pt x="0" y="0"/>
                  </a:moveTo>
                  <a:lnTo>
                    <a:pt x="2314603" y="0"/>
                  </a:lnTo>
                  <a:lnTo>
                    <a:pt x="2314603" y="1997593"/>
                  </a:lnTo>
                  <a:lnTo>
                    <a:pt x="0" y="199759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12358" y="4826244"/>
            <a:ext cx="3347385" cy="1673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2488" y="4508988"/>
            <a:ext cx="634512" cy="634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2488" y="5314196"/>
            <a:ext cx="634512" cy="6345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52488" y="6142138"/>
            <a:ext cx="658669" cy="658669"/>
          </a:xfrm>
          <a:prstGeom prst="rect">
            <a:avLst/>
          </a:prstGeom>
        </p:spPr>
      </p:pic>
      <p:pic>
        <p:nvPicPr>
          <p:cNvPr id="9" name="Picture 9">
            <a:hlinkClick r:id="rId10" tooltip="https://www.facebook.com/ghadvisor36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07001" y="7707454"/>
            <a:ext cx="762837" cy="762837"/>
          </a:xfrm>
          <a:prstGeom prst="rect">
            <a:avLst/>
          </a:prstGeom>
        </p:spPr>
      </p:pic>
      <p:pic>
        <p:nvPicPr>
          <p:cNvPr id="10" name="Picture 10">
            <a:hlinkClick r:id="rId13" tooltip="https://www.instagram.com/ghadvisor360/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44902" y="7742498"/>
            <a:ext cx="762837" cy="762837"/>
          </a:xfrm>
          <a:prstGeom prst="rect">
            <a:avLst/>
          </a:prstGeom>
        </p:spPr>
      </p:pic>
      <p:pic>
        <p:nvPicPr>
          <p:cNvPr id="11" name="Picture 11">
            <a:hlinkClick r:id="rId16" tooltip="https://t.me/ghadvisor360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664689" y="7707454"/>
            <a:ext cx="801931" cy="762837"/>
          </a:xfrm>
          <a:prstGeom prst="rect">
            <a:avLst/>
          </a:prstGeom>
        </p:spPr>
      </p:pic>
      <p:pic>
        <p:nvPicPr>
          <p:cNvPr id="12" name="Picture 12">
            <a:hlinkClick r:id="rId19" tooltip="https://wa.me/message/FIVX5U43X7M4H1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12086" y="7294639"/>
            <a:ext cx="1652335" cy="165855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851855" y="4594713"/>
            <a:ext cx="5996849" cy="80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</a:pPr>
            <a:r>
              <a:rPr lang="en-US" sz="2295">
                <a:solidFill>
                  <a:srgbClr val="000000"/>
                </a:solidFill>
                <a:latin typeface="Articulat"/>
              </a:rPr>
              <a:t> +52 5573223551  </a:t>
            </a:r>
          </a:p>
          <a:p>
            <a:pPr algn="just">
              <a:lnSpc>
                <a:spcPts val="3213"/>
              </a:lnSpc>
              <a:spcBef>
                <a:spcPct val="0"/>
              </a:spcBef>
            </a:pPr>
            <a:endParaRPr lang="en-US" sz="2295">
              <a:solidFill>
                <a:srgbClr val="000000"/>
              </a:solidFill>
              <a:latin typeface="Articulat"/>
            </a:endParaRPr>
          </a:p>
        </p:txBody>
      </p:sp>
      <p:pic>
        <p:nvPicPr>
          <p:cNvPr id="14" name="Picture 14">
            <a:hlinkClick r:id="rId22" tooltip="https://www.linkedin.com/company/gh-advisor-360%C2%B0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688870" y="7676647"/>
            <a:ext cx="871157" cy="82868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887632" y="1498205"/>
            <a:ext cx="5996849" cy="2431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Solicita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una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asesoría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gratuita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de 30 min para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identificar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las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necesidades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y/o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características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tu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empresa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que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podemos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abordar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para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darte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una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solución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impacto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a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tu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organización</a:t>
            </a:r>
            <a:r>
              <a:rPr lang="en-US" sz="2295" dirty="0">
                <a:solidFill>
                  <a:srgbClr val="000000"/>
                </a:solidFill>
                <a:latin typeface="Clear Sans Thin Bold"/>
              </a:rPr>
              <a:t>.</a:t>
            </a:r>
          </a:p>
          <a:p>
            <a:pPr algn="just">
              <a:lnSpc>
                <a:spcPts val="3213"/>
              </a:lnSpc>
              <a:spcBef>
                <a:spcPct val="0"/>
              </a:spcBef>
            </a:pPr>
            <a:endParaRPr lang="en-US" sz="2295" dirty="0">
              <a:solidFill>
                <a:srgbClr val="000000"/>
              </a:solidFill>
              <a:latin typeface="Clear Sans Thin Bold"/>
            </a:endParaRPr>
          </a:p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 dirty="0" err="1">
                <a:solidFill>
                  <a:srgbClr val="FF1616"/>
                </a:solidFill>
                <a:latin typeface="Clear Sans Thin Bold"/>
              </a:rPr>
              <a:t>Contacto</a:t>
            </a:r>
            <a:r>
              <a:rPr lang="en-US" sz="2295" dirty="0">
                <a:solidFill>
                  <a:srgbClr val="FF1616"/>
                </a:solidFill>
                <a:latin typeface="Clear Sans Thin Bold"/>
              </a:rPr>
              <a:t>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51855" y="5402873"/>
            <a:ext cx="5996849" cy="39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>
                <a:solidFill>
                  <a:srgbClr val="000000"/>
                </a:solidFill>
                <a:latin typeface="Articulat"/>
              </a:rPr>
              <a:t> </a:t>
            </a:r>
            <a:r>
              <a:rPr lang="en-US" sz="2295" u="sng">
                <a:solidFill>
                  <a:srgbClr val="000000"/>
                </a:solidFill>
                <a:latin typeface="Articulat"/>
              </a:rPr>
              <a:t>sales@ghadvisor360.com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51855" y="6197197"/>
            <a:ext cx="5996849" cy="39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 u="sng">
                <a:solidFill>
                  <a:srgbClr val="000000"/>
                </a:solidFill>
                <a:latin typeface="Articulat"/>
              </a:rPr>
              <a:t> www.ghadvisor360.com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310</Words>
  <Application>Microsoft Office PowerPoint</Application>
  <PresentationFormat>Personalizado</PresentationFormat>
  <Paragraphs>45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3" baseType="lpstr">
      <vt:lpstr>Calibri</vt:lpstr>
      <vt:lpstr>Clear Sans Thin</vt:lpstr>
      <vt:lpstr>Yanonne Kaffeesatz Regular</vt:lpstr>
      <vt:lpstr>Articulat</vt:lpstr>
      <vt:lpstr>Arimo Bold</vt:lpstr>
      <vt:lpstr>Clear Sans Thin Bold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#6E1212</dc:title>
  <dc:creator>Nancy Alvarez</dc:creator>
  <cp:lastModifiedBy>Nancy Alvarez</cp:lastModifiedBy>
  <cp:revision>2</cp:revision>
  <dcterms:created xsi:type="dcterms:W3CDTF">2006-08-16T00:00:00Z</dcterms:created>
  <dcterms:modified xsi:type="dcterms:W3CDTF">2022-07-13T17:08:39Z</dcterms:modified>
  <dc:identifier>DAEs8f-xmZM</dc:identifier>
</cp:coreProperties>
</file>